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35"/>
  </p:notesMasterIdLst>
  <p:handoutMasterIdLst>
    <p:handoutMasterId r:id="rId36"/>
  </p:handoutMasterIdLst>
  <p:sldIdLst>
    <p:sldId id="256" r:id="rId2"/>
    <p:sldId id="310" r:id="rId3"/>
    <p:sldId id="299" r:id="rId4"/>
    <p:sldId id="258" r:id="rId5"/>
    <p:sldId id="316" r:id="rId6"/>
    <p:sldId id="317" r:id="rId7"/>
    <p:sldId id="319" r:id="rId8"/>
    <p:sldId id="284" r:id="rId9"/>
    <p:sldId id="321" r:id="rId10"/>
    <p:sldId id="267" r:id="rId11"/>
    <p:sldId id="285" r:id="rId12"/>
    <p:sldId id="286" r:id="rId13"/>
    <p:sldId id="323" r:id="rId14"/>
    <p:sldId id="304" r:id="rId15"/>
    <p:sldId id="305" r:id="rId16"/>
    <p:sldId id="306" r:id="rId17"/>
    <p:sldId id="324" r:id="rId18"/>
    <p:sldId id="290" r:id="rId19"/>
    <p:sldId id="326" r:id="rId20"/>
    <p:sldId id="291" r:id="rId21"/>
    <p:sldId id="293" r:id="rId22"/>
    <p:sldId id="327" r:id="rId23"/>
    <p:sldId id="295" r:id="rId24"/>
    <p:sldId id="296" r:id="rId25"/>
    <p:sldId id="297" r:id="rId26"/>
    <p:sldId id="298" r:id="rId27"/>
    <p:sldId id="277" r:id="rId28"/>
    <p:sldId id="328" r:id="rId29"/>
    <p:sldId id="329" r:id="rId30"/>
    <p:sldId id="330" r:id="rId31"/>
    <p:sldId id="331" r:id="rId32"/>
    <p:sldId id="332" r:id="rId33"/>
    <p:sldId id="333" r:id="rId3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in Ma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57A9DBF-F08C-44C9-85AC-3413EA7D7155}">
  <a:tblStyle styleId="{A57A9DBF-F08C-44C9-85AC-3413EA7D7155}" styleName="Table_0">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B2109607-3C3B-4E9C-B9AE-61DB545AD93F}" styleName="Table_1">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8867FC34-C467-46F2-B44D-441883CA0B6A}" styleName="Table_2">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82876" autoAdjust="0"/>
  </p:normalViewPr>
  <p:slideViewPr>
    <p:cSldViewPr>
      <p:cViewPr>
        <p:scale>
          <a:sx n="94" d="100"/>
          <a:sy n="94" d="100"/>
        </p:scale>
        <p:origin x="-1952" y="-8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19" d="100"/>
        <a:sy n="219" d="100"/>
      </p:scale>
      <p:origin x="0" y="56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5-05T18:47:44.568" idx="1">
    <p:pos x="4713" y="3831"/>
    <p:text>Do this better!</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565A2-1B79-684E-8B81-0FC09C1616FB}" type="datetimeFigureOut">
              <a:rPr lang="en-US" smtClean="0"/>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E75B22-7EB8-D14B-9463-58A0D810CDD0}" type="slidenum">
              <a:rPr lang="en-US" smtClean="0"/>
              <a:t>‹#›</a:t>
            </a:fld>
            <a:endParaRPr lang="en-US"/>
          </a:p>
        </p:txBody>
      </p:sp>
    </p:spTree>
    <p:extLst>
      <p:ext uri="{BB962C8B-B14F-4D97-AF65-F5344CB8AC3E}">
        <p14:creationId xmlns:p14="http://schemas.microsoft.com/office/powerpoint/2010/main" val="8104504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418009616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err="1" smtClean="0">
                <a:solidFill>
                  <a:schemeClr val="dk1"/>
                </a:solidFill>
                <a:latin typeface="Calibri"/>
                <a:ea typeface="Calibri"/>
                <a:cs typeface="Calibri"/>
                <a:sym typeface="Calibri"/>
              </a:rPr>
              <a:t>RAMCloud</a:t>
            </a:r>
            <a:r>
              <a:rPr lang="en-US" sz="1200" b="0" i="0" u="none" strike="noStrike" cap="none" baseline="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Tablets: mapping between keys and the storage servers. Saved in the coordinator and cached in the clients</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err="1" smtClean="0">
                <a:solidFill>
                  <a:schemeClr val="dk1"/>
                </a:solidFill>
                <a:latin typeface="Calibri"/>
                <a:ea typeface="Calibri"/>
                <a:cs typeface="Calibri"/>
                <a:sym typeface="Calibri"/>
              </a:rPr>
              <a:t>Aeropsike</a:t>
            </a:r>
            <a:r>
              <a:rPr lang="en-US" sz="1200" b="0" i="0" u="none" strike="noStrike" cap="none" baseline="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Namespaces(replication, storage,  -&gt; sets -&gt; records</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Records -&gt; indexed key and bins (columns)</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Strongly typed</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File system bypass</a:t>
            </a: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Cassandra:</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p:txBody>
      </p:sp>
      <p:sp>
        <p:nvSpPr>
          <p:cNvPr id="320" name="Shape 3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11</a:t>
            </a:fld>
            <a:endParaRPr lang="en-US"/>
          </a:p>
        </p:txBody>
      </p:sp>
    </p:spTree>
    <p:extLst>
      <p:ext uri="{BB962C8B-B14F-4D97-AF65-F5344CB8AC3E}">
        <p14:creationId xmlns:p14="http://schemas.microsoft.com/office/powerpoint/2010/main" val="1381619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Workload</a:t>
            </a:r>
            <a:r>
              <a:rPr lang="en-US" baseline="0" dirty="0" smtClean="0"/>
              <a:t> description:</a:t>
            </a:r>
          </a:p>
          <a:p>
            <a:pPr marL="228600" indent="-228600">
              <a:buAutoNum type="alphaUcParenR"/>
            </a:pPr>
            <a:r>
              <a:rPr lang="en-US" baseline="0" dirty="0" smtClean="0"/>
              <a:t>50 / 50 % (reads / writes)</a:t>
            </a:r>
          </a:p>
          <a:p>
            <a:pPr marL="228600" indent="-228600">
              <a:buAutoNum type="alphaUcParenR"/>
            </a:pPr>
            <a:r>
              <a:rPr lang="en-US" dirty="0" smtClean="0"/>
              <a:t>95%</a:t>
            </a:r>
            <a:r>
              <a:rPr lang="en-US" baseline="0" dirty="0" smtClean="0"/>
              <a:t> reads / 5% writes</a:t>
            </a:r>
          </a:p>
          <a:p>
            <a:pPr marL="228600" indent="-228600">
              <a:buAutoNum type="alphaUcParenR"/>
            </a:pPr>
            <a:r>
              <a:rPr lang="en-US" baseline="0" dirty="0" smtClean="0"/>
              <a:t>100% reads</a:t>
            </a:r>
          </a:p>
          <a:p>
            <a:pPr marL="228600" indent="-228600">
              <a:buAutoNum type="alphaUcParenR"/>
            </a:pPr>
            <a:r>
              <a:rPr lang="en-US" baseline="0" dirty="0" smtClean="0"/>
              <a:t>Read latest (insert records and read the latest inserted)</a:t>
            </a:r>
          </a:p>
          <a:p>
            <a:pPr marL="228600" indent="-228600">
              <a:buAutoNum type="alphaUcParenR"/>
            </a:pPr>
            <a:r>
              <a:rPr lang="en-US" baseline="0" dirty="0" smtClean="0"/>
              <a:t>Short ranges</a:t>
            </a:r>
          </a:p>
          <a:p>
            <a:pPr marL="228600" indent="-228600">
              <a:buAutoNum type="alphaUcParenR"/>
            </a:pPr>
            <a:r>
              <a:rPr lang="en-US" baseline="0" dirty="0" smtClean="0"/>
              <a:t>Read-modify-write</a:t>
            </a:r>
            <a:endParaRPr lang="en-US"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12</a:t>
            </a:fld>
            <a:endParaRPr lang="en-US"/>
          </a:p>
        </p:txBody>
      </p:sp>
    </p:spTree>
    <p:extLst>
      <p:ext uri="{BB962C8B-B14F-4D97-AF65-F5344CB8AC3E}">
        <p14:creationId xmlns:p14="http://schemas.microsoft.com/office/powerpoint/2010/main" val="576484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is what Solr looks like on Firebox now</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457200" lvl="0" indent="-381000" rtl="0">
              <a:lnSpc>
                <a:spcPct val="115000"/>
              </a:lnSpc>
              <a:spcBef>
                <a:spcPts val="0"/>
              </a:spcBef>
              <a:buClr>
                <a:srgbClr val="000080"/>
              </a:buClr>
              <a:buSzPct val="100000"/>
              <a:buFont typeface="Arial"/>
              <a:buChar char="•"/>
            </a:pPr>
            <a:r>
              <a:rPr lang="en-US" sz="2000">
                <a:solidFill>
                  <a:schemeClr val="dk1"/>
                </a:solidFill>
              </a:rPr>
              <a:t>Solr cluster: 1 Solr instance -&gt; 1 core. Data sharded evenly amongst instances and stored locally.</a:t>
            </a:r>
          </a:p>
          <a:p>
            <a:pPr marL="457200" lvl="0" indent="-381000" rtl="0">
              <a:lnSpc>
                <a:spcPct val="115000"/>
              </a:lnSpc>
              <a:spcBef>
                <a:spcPts val="0"/>
              </a:spcBef>
              <a:buClr>
                <a:srgbClr val="000080"/>
              </a:buClr>
              <a:buSzPct val="100000"/>
              <a:buFont typeface="Arial"/>
              <a:buChar char="•"/>
            </a:pPr>
            <a:r>
              <a:rPr lang="en-US" sz="2000">
                <a:solidFill>
                  <a:schemeClr val="dk1"/>
                </a:solidFill>
              </a:rPr>
              <a:t>Zookeeper for cluster management.</a:t>
            </a:r>
          </a:p>
          <a:p>
            <a:pPr marL="457200" lvl="0" indent="-381000" rtl="0">
              <a:lnSpc>
                <a:spcPct val="115000"/>
              </a:lnSpc>
              <a:spcBef>
                <a:spcPts val="0"/>
              </a:spcBef>
              <a:buClr>
                <a:srgbClr val="000080"/>
              </a:buClr>
              <a:buSzPct val="100000"/>
              <a:buFont typeface="Arial"/>
              <a:buChar char="•"/>
            </a:pPr>
            <a:r>
              <a:rPr lang="en-US" sz="2000">
                <a:solidFill>
                  <a:schemeClr val="dk1"/>
                </a:solidFill>
              </a:rPr>
              <a:t>Hadoop and HDFS (optional) </a:t>
            </a:r>
          </a:p>
          <a:p>
            <a:pPr marL="0" marR="0" lvl="0" indent="0" algn="l" rtl="0">
              <a:spcBef>
                <a:spcPts val="0"/>
              </a:spcBef>
              <a:buClr>
                <a:schemeClr val="dk1"/>
              </a:buClr>
              <a:buFont typeface="Arial"/>
              <a:buNone/>
            </a:pPr>
            <a:endParaRPr sz="1200">
              <a:solidFill>
                <a:schemeClr val="dk1"/>
              </a:solidFil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Solr on Firebox has two major components, the server and client. The server consists of a cluster of solr instances spread across many machines, together with a separate set of machines hosting Zookeeper. Zookeeper is responsible for cluster management and synchronization amongst the Solr instances; it knows if and when a node goes offline and communicates that to the Solr instances so they can reroute traffic accordingly.  Each solr instances locally maintains a part of the index (shard) as well as maybe replicas.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experiment is designed less for low latency or high query rate than it was to take advantage of disk bandwidth. You can see the PCIe SSD interface is roughly 25 % in this experiment. In this case, the Solr index is large (~30 GB a shard). It can fit in memory but suffers from high GC activity that kill latency performance.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What happens if attempt to keep search index on disk, rather than load it into memory...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From APPS to RACKS</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Firebox touches different layers of the ASPIRE lasagna stack:</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Applications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Productivity layer</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OS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Memories interconnects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Racks</a:t>
            </a: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39F6-6FFB-4F4C-83B5-1C93CC948FEA}" type="slidenum">
              <a:rPr lang="en-US" smtClean="0"/>
              <a:t>20</a:t>
            </a:fld>
            <a:endParaRPr lang="en-US"/>
          </a:p>
        </p:txBody>
      </p:sp>
    </p:spTree>
    <p:extLst>
      <p:ext uri="{BB962C8B-B14F-4D97-AF65-F5344CB8AC3E}">
        <p14:creationId xmlns:p14="http://schemas.microsoft.com/office/powerpoint/2010/main" val="4171324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5" name="Shape 4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Times New Roman"/>
              <a:ea typeface="Times New Roman"/>
              <a:cs typeface="Times New Roman"/>
              <a:sym typeface="Times New Roman"/>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What is this talk about?</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8" name="Shape 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62" name="Shape 4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Yardstick for new hardware</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Understand bottlenecks of current HW</a:t>
            </a: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6</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does bandwidth relate to RDMA data size?</a:t>
            </a:r>
          </a:p>
          <a:p>
            <a:endParaRPr lang="en-US" baseline="0" dirty="0" smtClean="0"/>
          </a:p>
          <a:p>
            <a:r>
              <a:rPr lang="en-US" baseline="0" dirty="0" smtClean="0"/>
              <a:t>How does </a:t>
            </a:r>
            <a:r>
              <a:rPr lang="en-US" baseline="0" dirty="0" err="1" smtClean="0"/>
              <a:t>bw</a:t>
            </a:r>
            <a:r>
              <a:rPr lang="en-US" baseline="0" dirty="0" smtClean="0"/>
              <a:t> relate to latency?</a:t>
            </a: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8</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7" name="Shape 1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 name="Shape 6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3050"/>
            <a:ext cx="3008399" cy="11619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0" name="Shape 70"/>
          <p:cNvSpPr txBox="1">
            <a:spLocks noGrp="1"/>
          </p:cNvSpPr>
          <p:nvPr>
            <p:ph type="body" idx="1"/>
          </p:nvPr>
        </p:nvSpPr>
        <p:spPr>
          <a:xfrm>
            <a:off x="3575050" y="273050"/>
            <a:ext cx="5111699" cy="58529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txBox="1">
            <a:spLocks noGrp="1"/>
          </p:cNvSpPr>
          <p:nvPr>
            <p:ph type="body" idx="2"/>
          </p:nvPr>
        </p:nvSpPr>
        <p:spPr>
          <a:xfrm>
            <a:off x="457200" y="1435100"/>
            <a:ext cx="3008399" cy="46910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2" name="Shape 72"/>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 name="Shape 73"/>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4" name="Shape 74"/>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792288" y="4800600"/>
            <a:ext cx="5486399" cy="566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sp>
      <p:sp>
        <p:nvSpPr>
          <p:cNvPr id="78" name="Shape 78"/>
          <p:cNvSpPr txBox="1">
            <a:spLocks noGrp="1"/>
          </p:cNvSpPr>
          <p:nvPr>
            <p:ph type="body" idx="1"/>
          </p:nvPr>
        </p:nvSpPr>
        <p:spPr>
          <a:xfrm>
            <a:off x="1792288" y="5367337"/>
            <a:ext cx="5486399" cy="8048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9" name="Shape 79"/>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0" name="Shape 80"/>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body" idx="1"/>
          </p:nvPr>
        </p:nvSpPr>
        <p:spPr>
          <a:xfrm rot="5400000">
            <a:off x="2308949" y="-251550"/>
            <a:ext cx="4526100"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5" name="Shape 8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6" name="Shape 8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4732349" y="2171687"/>
            <a:ext cx="5851500"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txBox="1">
            <a:spLocks noGrp="1"/>
          </p:cNvSpPr>
          <p:nvPr>
            <p:ph type="body" idx="1"/>
          </p:nvPr>
        </p:nvSpPr>
        <p:spPr>
          <a:xfrm rot="5400000">
            <a:off x="541350" y="190488"/>
            <a:ext cx="5851500"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91" name="Shape 9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2" name="Shape 9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3" name="Shape 9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Tree>
    <p:extLst>
      <p:ext uri="{BB962C8B-B14F-4D97-AF65-F5344CB8AC3E}">
        <p14:creationId xmlns:p14="http://schemas.microsoft.com/office/powerpoint/2010/main" val="2933322656"/>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extLst>
      <p:ext uri="{BB962C8B-B14F-4D97-AF65-F5344CB8AC3E}">
        <p14:creationId xmlns:p14="http://schemas.microsoft.com/office/powerpoint/2010/main" val="69368448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2130425"/>
            <a:ext cx="7772400" cy="1470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4" name="Shape 24"/>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5" name="Shape 2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2312" y="4406900"/>
            <a:ext cx="7772400" cy="13619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40" name="Shape 40"/>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2"/>
          </p:nvPr>
        </p:nvSpPr>
        <p:spPr>
          <a:xfrm>
            <a:off x="4648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457200" y="1535112"/>
            <a:ext cx="4040099"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3" name="Shape 53"/>
          <p:cNvSpPr txBox="1">
            <a:spLocks noGrp="1"/>
          </p:cNvSpPr>
          <p:nvPr>
            <p:ph type="body" idx="2"/>
          </p:nvPr>
        </p:nvSpPr>
        <p:spPr>
          <a:xfrm>
            <a:off x="457200" y="2174875"/>
            <a:ext cx="4040099"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body" idx="3"/>
          </p:nvPr>
        </p:nvSpPr>
        <p:spPr>
          <a:xfrm>
            <a:off x="4645025" y="1535112"/>
            <a:ext cx="4041900"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5" name="Shape 55"/>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7" name="Shape 57"/>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7" r:id="rId15"/>
    <p:sldLayoutId id="2147483668" r:id="rId1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0" y="1219200"/>
            <a:ext cx="9143998" cy="300982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5600" b="0" i="0" u="none" strike="noStrike" cap="small" baseline="0" dirty="0">
                <a:solidFill>
                  <a:schemeClr val="dk1"/>
                </a:solidFill>
                <a:ea typeface="Arial"/>
                <a:sym typeface="Arial"/>
              </a:rPr>
              <a:t>Prototyping</a:t>
            </a:r>
          </a:p>
          <a:p>
            <a:pPr marL="0" marR="0" lvl="0" indent="0" algn="ctr" rtl="0">
              <a:spcBef>
                <a:spcPts val="3600"/>
              </a:spcBef>
              <a:spcAft>
                <a:spcPts val="0"/>
              </a:spcAft>
              <a:buClr>
                <a:schemeClr val="dk1"/>
              </a:buClr>
              <a:buSzPct val="25000"/>
              <a:buFont typeface="Arial"/>
              <a:buNone/>
            </a:pPr>
            <a:r>
              <a:rPr lang="en-US" sz="5600" b="0" i="0" u="none" strike="noStrike" cap="small" baseline="0" dirty="0">
                <a:solidFill>
                  <a:schemeClr val="dk1"/>
                </a:solidFill>
                <a:ea typeface="Arial"/>
                <a:sym typeface="Arial"/>
              </a:rPr>
              <a:t>Firebox-0</a:t>
            </a:r>
          </a:p>
          <a:p>
            <a:pPr marL="0" marR="0" lvl="0" indent="0" algn="ctr" rtl="0">
              <a:spcBef>
                <a:spcPts val="3600"/>
              </a:spcBef>
              <a:spcAft>
                <a:spcPts val="1200"/>
              </a:spcAft>
              <a:buClr>
                <a:schemeClr val="dk1"/>
              </a:buClr>
              <a:buSzPct val="25000"/>
              <a:buFont typeface="Arial"/>
              <a:buNone/>
            </a:pPr>
            <a:r>
              <a:rPr lang="en-US" sz="5600" b="0" i="0" u="none" strike="noStrike" cap="small" baseline="0" dirty="0">
                <a:solidFill>
                  <a:schemeClr val="dk1"/>
                </a:solidFill>
                <a:ea typeface="Arial"/>
                <a:sym typeface="Arial"/>
              </a:rPr>
              <a:t> </a:t>
            </a:r>
          </a:p>
        </p:txBody>
      </p:sp>
      <p:sp>
        <p:nvSpPr>
          <p:cNvPr id="118" name="Shape 118"/>
          <p:cNvSpPr txBox="1"/>
          <p:nvPr/>
        </p:nvSpPr>
        <p:spPr>
          <a:xfrm>
            <a:off x="8238" y="3429000"/>
            <a:ext cx="9135754" cy="1600200"/>
          </a:xfrm>
          <a:prstGeom prst="rect">
            <a:avLst/>
          </a:prstGeom>
          <a:noFill/>
          <a:ln>
            <a:noFill/>
          </a:ln>
        </p:spPr>
        <p:txBody>
          <a:bodyPr lIns="91425" tIns="45700" rIns="91425" bIns="45700" anchor="t" anchorCtr="0">
            <a:noAutofit/>
          </a:bodyPr>
          <a:lstStyle/>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Nathan </a:t>
            </a:r>
            <a:r>
              <a:rPr lang="en-US" sz="2200" b="0" i="0" u="none" strike="noStrike" cap="none" baseline="0" dirty="0">
                <a:solidFill>
                  <a:srgbClr val="262626"/>
                </a:solidFill>
                <a:latin typeface="Oswald"/>
                <a:ea typeface="Oswald"/>
                <a:cs typeface="Oswald"/>
                <a:sym typeface="Oswald"/>
              </a:rPr>
              <a:t>Pemberton   Joao Carreira   Zach </a:t>
            </a:r>
            <a:r>
              <a:rPr lang="en-US" sz="2200" b="0" i="0" u="none" strike="noStrike" cap="none" baseline="0" dirty="0" err="1" smtClean="0">
                <a:solidFill>
                  <a:srgbClr val="262626"/>
                </a:solidFill>
                <a:latin typeface="Oswald"/>
                <a:ea typeface="Oswald"/>
                <a:cs typeface="Oswald"/>
                <a:sym typeface="Oswald"/>
              </a:rPr>
              <a:t>Rowinski</a:t>
            </a:r>
            <a:endParaRPr lang="en-US" sz="2200" dirty="0">
              <a:solidFill>
                <a:srgbClr val="262626"/>
              </a:solidFill>
              <a:latin typeface="Oswald"/>
              <a:ea typeface="Oswald"/>
              <a:cs typeface="Oswald"/>
              <a:sym typeface="Oswald"/>
            </a:endParaRPr>
          </a:p>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Martin Maas    Frank </a:t>
            </a:r>
            <a:r>
              <a:rPr lang="en-US" sz="2200" b="0" i="0" u="none" strike="noStrike" cap="none" baseline="0" dirty="0" err="1" smtClean="0">
                <a:solidFill>
                  <a:srgbClr val="262626"/>
                </a:solidFill>
                <a:latin typeface="Oswald"/>
                <a:ea typeface="Oswald"/>
                <a:cs typeface="Oswald"/>
                <a:sym typeface="Oswald"/>
              </a:rPr>
              <a:t>Nothaft</a:t>
            </a:r>
            <a:endParaRPr lang="en-US" sz="2200" b="0" i="0" u="none" strike="noStrike" cap="none" baseline="0" dirty="0" smtClean="0">
              <a:solidFill>
                <a:srgbClr val="262626"/>
              </a:solidFill>
              <a:latin typeface="Oswald"/>
              <a:ea typeface="Oswald"/>
              <a:cs typeface="Oswald"/>
              <a:sym typeface="Oswald"/>
            </a:endParaRPr>
          </a:p>
          <a:p>
            <a:pPr algn="ctr">
              <a:spcBef>
                <a:spcPts val="440"/>
              </a:spcBef>
              <a:buClr>
                <a:srgbClr val="262626"/>
              </a:buClr>
              <a:buSzPct val="25000"/>
            </a:pPr>
            <a:r>
              <a:rPr lang="en-US" sz="2200" dirty="0" err="1">
                <a:solidFill>
                  <a:srgbClr val="262626"/>
                </a:solidFill>
                <a:latin typeface="Oswald"/>
                <a:ea typeface="Oswald"/>
                <a:cs typeface="Oswald"/>
                <a:sym typeface="Oswald"/>
              </a:rPr>
              <a:t>Krste</a:t>
            </a:r>
            <a:r>
              <a:rPr lang="en-US" sz="2200" dirty="0">
                <a:solidFill>
                  <a:srgbClr val="262626"/>
                </a:solidFill>
                <a:latin typeface="Oswald"/>
                <a:ea typeface="Oswald"/>
                <a:cs typeface="Oswald"/>
                <a:sym typeface="Oswald"/>
              </a:rPr>
              <a:t> </a:t>
            </a:r>
            <a:r>
              <a:rPr lang="en-US" sz="2200" dirty="0" err="1" smtClean="0">
                <a:solidFill>
                  <a:srgbClr val="262626"/>
                </a:solidFill>
                <a:latin typeface="Oswald"/>
                <a:ea typeface="Oswald"/>
                <a:cs typeface="Oswald"/>
                <a:sym typeface="Oswald"/>
              </a:rPr>
              <a:t>Asanović</a:t>
            </a:r>
            <a:r>
              <a:rPr lang="en-US" sz="2200" dirty="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Randy </a:t>
            </a:r>
            <a:r>
              <a:rPr lang="en-US" sz="2200" dirty="0">
                <a:solidFill>
                  <a:srgbClr val="262626"/>
                </a:solidFill>
                <a:latin typeface="Oswald"/>
                <a:ea typeface="Oswald"/>
                <a:cs typeface="Oswald"/>
                <a:sym typeface="Oswald"/>
              </a:rPr>
              <a:t>Katz</a:t>
            </a:r>
          </a:p>
          <a:p>
            <a:pPr marL="0" marR="0" lvl="0" indent="0" algn="ctr" rtl="0">
              <a:spcBef>
                <a:spcPts val="440"/>
              </a:spcBef>
              <a:buClr>
                <a:srgbClr val="262626"/>
              </a:buClr>
              <a:buSzPct val="25000"/>
              <a:buFont typeface="Arial"/>
              <a:buNone/>
            </a:pPr>
            <a:endParaRPr lang="en-US" sz="2200" b="0" i="0" u="none" strike="noStrike" cap="none" baseline="0" dirty="0">
              <a:solidFill>
                <a:srgbClr val="262626"/>
              </a:solidFill>
              <a:latin typeface="Oswald"/>
              <a:ea typeface="Oswald"/>
              <a:cs typeface="Oswald"/>
              <a:sym typeface="Oswald"/>
            </a:endParaRPr>
          </a:p>
        </p:txBody>
      </p:sp>
      <p:pic>
        <p:nvPicPr>
          <p:cNvPr id="119" name="Shape 119"/>
          <p:cNvPicPr preferRelativeResize="0"/>
          <p:nvPr/>
        </p:nvPicPr>
        <p:blipFill rotWithShape="1">
          <a:blip r:embed="rId3">
            <a:alphaModFix/>
          </a:blip>
          <a:srcRect/>
          <a:stretch/>
        </p:blipFill>
        <p:spPr>
          <a:xfrm>
            <a:off x="8238" y="5084278"/>
            <a:ext cx="3120176" cy="1179969"/>
          </a:xfrm>
          <a:prstGeom prst="rect">
            <a:avLst/>
          </a:prstGeom>
          <a:noFill/>
          <a:ln>
            <a:noFill/>
          </a:ln>
        </p:spPr>
      </p:pic>
      <p:pic>
        <p:nvPicPr>
          <p:cNvPr id="120" name="Shape 120"/>
          <p:cNvPicPr preferRelativeResize="0"/>
          <p:nvPr/>
        </p:nvPicPr>
        <p:blipFill rotWithShape="1">
          <a:blip r:embed="rId4">
            <a:alphaModFix/>
          </a:blip>
          <a:srcRect/>
          <a:stretch/>
        </p:blipFill>
        <p:spPr>
          <a:xfrm>
            <a:off x="6088805" y="5081730"/>
            <a:ext cx="2994103" cy="1058629"/>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1752600" y="665203"/>
            <a:ext cx="5943600"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400" b="1" i="0" u="none" strike="noStrike" cap="none" baseline="0" dirty="0">
                <a:solidFill>
                  <a:schemeClr val="dk1"/>
                </a:solidFill>
                <a:latin typeface="Calibri"/>
                <a:ea typeface="Calibri"/>
                <a:cs typeface="Calibri"/>
                <a:sym typeface="Calibri"/>
              </a:rPr>
              <a:t>Benchmark of Key-value stores</a:t>
            </a:r>
          </a:p>
        </p:txBody>
      </p:sp>
      <p:sp>
        <p:nvSpPr>
          <p:cNvPr id="314" name="Shape 314"/>
          <p:cNvSpPr txBox="1"/>
          <p:nvPr/>
        </p:nvSpPr>
        <p:spPr>
          <a:xfrm>
            <a:off x="491764" y="1619071"/>
            <a:ext cx="8271236" cy="120032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US" sz="2000" b="0" i="0" u="none" strike="noStrike" cap="none" baseline="0" dirty="0">
                <a:solidFill>
                  <a:schemeClr val="dk1"/>
                </a:solidFill>
                <a:latin typeface="Calibri"/>
                <a:ea typeface="Calibri"/>
                <a:cs typeface="Calibri"/>
                <a:sym typeface="Calibri"/>
              </a:rPr>
              <a:t>Key-value stores benchmarked:</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RAMCloud</a:t>
            </a:r>
            <a:r>
              <a:rPr lang="en-US" sz="2000" b="0" i="0" u="none" strike="noStrike" cap="none" baseline="0" dirty="0">
                <a:solidFill>
                  <a:schemeClr val="dk1"/>
                </a:solidFill>
                <a:latin typeface="Calibri"/>
                <a:ea typeface="Calibri"/>
                <a:cs typeface="Calibri"/>
                <a:sym typeface="Calibri"/>
              </a:rPr>
              <a:t> (RAM storage system with low-latency RPCs)</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Aerospike</a:t>
            </a:r>
            <a:r>
              <a:rPr lang="en-US" sz="2000" b="0" i="0" u="none" strike="noStrike" cap="none" baseline="0" dirty="0">
                <a:solidFill>
                  <a:schemeClr val="dk1"/>
                </a:solidFill>
                <a:latin typeface="Calibri"/>
                <a:ea typeface="Calibri"/>
                <a:cs typeface="Calibri"/>
                <a:sym typeface="Calibri"/>
              </a:rPr>
              <a:t> (flash-optimized key-value store)</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a:solidFill>
                  <a:schemeClr val="dk1"/>
                </a:solidFill>
                <a:latin typeface="Calibri"/>
                <a:ea typeface="Calibri"/>
                <a:cs typeface="Calibri"/>
                <a:sym typeface="Calibri"/>
              </a:rPr>
              <a:t>Cassandra (semi-structured and scalable key-value store)</a:t>
            </a:r>
          </a:p>
        </p:txBody>
      </p:sp>
      <p:graphicFrame>
        <p:nvGraphicFramePr>
          <p:cNvPr id="315" name="Shape 315"/>
          <p:cNvGraphicFramePr/>
          <p:nvPr>
            <p:extLst>
              <p:ext uri="{D42A27DB-BD31-4B8C-83A1-F6EECF244321}">
                <p14:modId xmlns:p14="http://schemas.microsoft.com/office/powerpoint/2010/main" val="357095657"/>
              </p:ext>
            </p:extLst>
          </p:nvPr>
        </p:nvGraphicFramePr>
        <p:xfrm>
          <a:off x="265988" y="3397851"/>
          <a:ext cx="8680450" cy="3002949"/>
        </p:xfrm>
        <a:graphic>
          <a:graphicData uri="http://schemas.openxmlformats.org/drawingml/2006/table">
            <a:tbl>
              <a:tblPr firstRow="1" bandRow="1">
                <a:noFill/>
                <a:tableStyleId>{A57A9DBF-F08C-44C9-85AC-3413EA7D7155}</a:tableStyleId>
              </a:tblPr>
              <a:tblGrid>
                <a:gridCol w="1237775"/>
                <a:gridCol w="3296837"/>
                <a:gridCol w="2939313"/>
                <a:gridCol w="1206525"/>
              </a:tblGrid>
              <a:tr h="522675">
                <a:tc>
                  <a:txBody>
                    <a:bodyPr/>
                    <a:lstStyle/>
                    <a:p>
                      <a:pPr marL="0" marR="0" lvl="0" indent="0" algn="l" rtl="0">
                        <a:spcBef>
                          <a:spcPts val="0"/>
                        </a:spcBef>
                        <a:buSzPct val="25000"/>
                        <a:buNone/>
                      </a:pPr>
                      <a:r>
                        <a:rPr lang="en-US" sz="1800" u="none" strike="noStrike" cap="none" baseline="0" dirty="0"/>
                        <a:t>Name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Atomicity / Consistency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Durability / Replication</a:t>
                      </a:r>
                    </a:p>
                  </a:txBody>
                  <a:tcPr marL="91450" marR="91450" marT="45725" marB="45725" anchor="ctr"/>
                </a:tc>
                <a:tc>
                  <a:txBody>
                    <a:bodyPr/>
                    <a:lstStyle/>
                    <a:p>
                      <a:pPr marL="0" marR="0" lvl="0" indent="0" algn="l" rtl="0">
                        <a:spcBef>
                          <a:spcPts val="0"/>
                        </a:spcBef>
                        <a:buSzPct val="25000"/>
                        <a:buNone/>
                      </a:pPr>
                      <a:r>
                        <a:rPr lang="en-US" sz="1800" u="none" strike="noStrike" cap="none" baseline="0"/>
                        <a:t>Latency</a:t>
                      </a:r>
                    </a:p>
                  </a:txBody>
                  <a:tcPr marL="91450" marR="91450" marT="45725" marB="45725" anchor="ctr"/>
                </a:tc>
              </a:tr>
              <a:tr h="925775">
                <a:tc>
                  <a:txBody>
                    <a:bodyPr/>
                    <a:lstStyle/>
                    <a:p>
                      <a:pPr marL="0" marR="0" lvl="0" indent="0" algn="l" rtl="0">
                        <a:spcBef>
                          <a:spcPts val="0"/>
                        </a:spcBef>
                        <a:buSzPct val="25000"/>
                        <a:buNone/>
                      </a:pPr>
                      <a:r>
                        <a:rPr lang="en-US" sz="1800" b="1" u="none" strike="noStrike" cap="none" baseline="0" dirty="0" err="1"/>
                        <a:t>RAMCloud</a:t>
                      </a:r>
                      <a:endParaRPr lang="en-US" sz="1800" b="1" u="none" strike="noStrike" cap="none" baseline="0" dirty="0"/>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updates.</a:t>
                      </a:r>
                    </a:p>
                    <a:p>
                      <a:pPr marL="0" marR="0" lvl="0" indent="0" algn="l" rtl="0">
                        <a:spcBef>
                          <a:spcPts val="0"/>
                        </a:spcBef>
                        <a:buSzPct val="25000"/>
                        <a:buNone/>
                      </a:pPr>
                      <a:r>
                        <a:rPr lang="en-US" sz="1800" u="none" strike="noStrike" cap="none" baseline="0" dirty="0"/>
                        <a:t>Supports conditional updates</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Data is replicated to other nodes (RAM) and written to disk 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Ultra-low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Aerospike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a:t>
                      </a:r>
                      <a:r>
                        <a:rPr lang="en-US" sz="1800" u="none" strike="noStrike" cap="none" baseline="0" dirty="0" smtClean="0"/>
                        <a:t>update </a:t>
                      </a:r>
                      <a:r>
                        <a:rPr lang="en-US" sz="1800" u="none" strike="noStrike" cap="none" baseline="0" dirty="0"/>
                        <a:t>Supports atomic multi-key reads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Cassandra</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Tunable / </a:t>
                      </a:r>
                      <a:r>
                        <a:rPr lang="en-US" sz="1800" u="none" strike="noStrike" cap="none" baseline="0" dirty="0" err="1"/>
                        <a:t>linearizable</a:t>
                      </a:r>
                      <a:r>
                        <a:rPr lang="en-US" sz="1800" u="none" strike="noStrike" cap="none" baseline="0" dirty="0"/>
                        <a:t> consistency</a:t>
                      </a:r>
                    </a:p>
                    <a:p>
                      <a:pPr marL="0" marR="0" lvl="0" indent="0" algn="l" rtl="0">
                        <a:spcBef>
                          <a:spcPts val="0"/>
                        </a:spcBef>
                        <a:buSzPct val="25000"/>
                        <a:buNone/>
                      </a:pPr>
                      <a:r>
                        <a:rPr lang="en-US" sz="1800" u="none" strike="noStrike" cap="none" baseline="0" dirty="0"/>
                        <a:t>No atomic writes across replicas</a:t>
                      </a:r>
                    </a:p>
                  </a:txBody>
                  <a:tcPr marL="91450" marR="91450" marT="45725" marB="45725" anchor="ct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Low -Medium</a:t>
                      </a:r>
                    </a:p>
                  </a:txBody>
                  <a:tcPr marL="91450" marR="91450" marT="45725" marB="45725" anchor="ctr"/>
                </a:tc>
              </a:tr>
            </a:tbl>
          </a:graphicData>
        </a:graphic>
      </p:graphicFrame>
      <p:sp>
        <p:nvSpPr>
          <p:cNvPr id="316" name="Shape 316"/>
          <p:cNvSpPr txBox="1"/>
          <p:nvPr/>
        </p:nvSpPr>
        <p:spPr>
          <a:xfrm>
            <a:off x="-493889" y="4416778"/>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57600" y="304800"/>
            <a:ext cx="2115658" cy="615553"/>
          </a:xfrm>
          <a:prstGeom prst="rect">
            <a:avLst/>
          </a:prstGeom>
          <a:noFill/>
        </p:spPr>
        <p:txBody>
          <a:bodyPr wrap="none" rtlCol="0">
            <a:spAutoFit/>
          </a:bodyPr>
          <a:lstStyle/>
          <a:p>
            <a:r>
              <a:rPr lang="en-US" sz="3400" b="1" dirty="0" err="1" smtClean="0">
                <a:latin typeface="Calibri"/>
                <a:cs typeface="Calibri"/>
              </a:rPr>
              <a:t>RAMCloud</a:t>
            </a:r>
            <a:endParaRPr lang="en-US" sz="3400" b="1" dirty="0">
              <a:latin typeface="Calibri"/>
              <a:cs typeface="Calibri"/>
            </a:endParaRPr>
          </a:p>
        </p:txBody>
      </p:sp>
      <p:sp>
        <p:nvSpPr>
          <p:cNvPr id="11" name="TextBox 10"/>
          <p:cNvSpPr txBox="1"/>
          <p:nvPr/>
        </p:nvSpPr>
        <p:spPr>
          <a:xfrm>
            <a:off x="4953000" y="4876800"/>
            <a:ext cx="3733800" cy="1848977"/>
          </a:xfrm>
          <a:prstGeom prst="rect">
            <a:avLst/>
          </a:prstGeom>
          <a:noFill/>
          <a:ln>
            <a:solidFill>
              <a:schemeClr val="tx1"/>
            </a:solidFill>
          </a:ln>
        </p:spPr>
        <p:txBody>
          <a:bodyPr wrap="none" rtlCol="0">
            <a:noAutofit/>
          </a:bodyPr>
          <a:lstStyle/>
          <a:p>
            <a:r>
              <a:rPr lang="en-US" sz="1900" dirty="0" smtClean="0">
                <a:latin typeface="Calibri"/>
                <a:cs typeface="Calibri"/>
              </a:rPr>
              <a:t>Latency / Bandwidth:</a:t>
            </a:r>
          </a:p>
          <a:p>
            <a:pPr marL="285750" indent="-285750">
              <a:buFont typeface="Arial"/>
              <a:buChar char="•"/>
            </a:pPr>
            <a:r>
              <a:rPr lang="en-US" sz="1900" dirty="0" smtClean="0">
                <a:latin typeface="Calibri"/>
                <a:cs typeface="Calibri"/>
              </a:rPr>
              <a:t>67</a:t>
            </a:r>
            <a:r>
              <a:rPr lang="en-US" sz="1900" dirty="0">
                <a:latin typeface="Calibri"/>
                <a:cs typeface="Calibri"/>
              </a:rPr>
              <a:t>-107% higher read </a:t>
            </a:r>
            <a:r>
              <a:rPr lang="en-US" sz="1900" dirty="0" smtClean="0">
                <a:latin typeface="Calibri"/>
                <a:cs typeface="Calibri"/>
              </a:rPr>
              <a:t>bandwidth</a:t>
            </a:r>
          </a:p>
          <a:p>
            <a:pPr marL="285750" indent="-285750">
              <a:buFont typeface="Arial"/>
              <a:buChar char="•"/>
            </a:pPr>
            <a:r>
              <a:rPr lang="en-US" sz="1900" dirty="0" smtClean="0">
                <a:latin typeface="Calibri"/>
                <a:cs typeface="Calibri"/>
              </a:rPr>
              <a:t>45-</a:t>
            </a:r>
            <a:r>
              <a:rPr lang="en-US" sz="1900" dirty="0">
                <a:latin typeface="Calibri"/>
                <a:cs typeface="Calibri"/>
              </a:rPr>
              <a:t>53% lower read </a:t>
            </a:r>
            <a:r>
              <a:rPr lang="en-US" sz="1900" dirty="0" smtClean="0">
                <a:latin typeface="Calibri"/>
                <a:cs typeface="Calibri"/>
              </a:rPr>
              <a:t>latency</a:t>
            </a:r>
            <a:endParaRPr lang="en-US" sz="1900" dirty="0" smtClean="0">
              <a:latin typeface="Calibri"/>
              <a:cs typeface="Calibri"/>
            </a:endParaRPr>
          </a:p>
          <a:p>
            <a:r>
              <a:rPr lang="en-US" sz="1900" dirty="0" smtClean="0">
                <a:latin typeface="Calibri"/>
                <a:cs typeface="Calibri"/>
              </a:rPr>
              <a:t>Challenges:</a:t>
            </a:r>
          </a:p>
          <a:p>
            <a:pPr marL="285750" indent="-285750">
              <a:buFont typeface="Arial"/>
              <a:buChar char="•"/>
            </a:pPr>
            <a:r>
              <a:rPr lang="en-US" sz="1900" dirty="0" smtClean="0">
                <a:latin typeface="Calibri"/>
                <a:cs typeface="Calibri"/>
              </a:rPr>
              <a:t>ACID multi-key transactions with</a:t>
            </a:r>
          </a:p>
          <a:p>
            <a:r>
              <a:rPr lang="en-US" sz="1900" dirty="0" smtClean="0">
                <a:latin typeface="Calibri"/>
                <a:cs typeface="Calibri"/>
              </a:rPr>
              <a:t> low-latency and at scale</a:t>
            </a:r>
          </a:p>
          <a:p>
            <a:endParaRPr lang="en-US" sz="1900" dirty="0">
              <a:latin typeface="Calibri"/>
              <a:cs typeface="Calibri"/>
            </a:endParaRPr>
          </a:p>
        </p:txBody>
      </p:sp>
      <p:sp>
        <p:nvSpPr>
          <p:cNvPr id="13" name="TextBox 12"/>
          <p:cNvSpPr txBox="1"/>
          <p:nvPr/>
        </p:nvSpPr>
        <p:spPr>
          <a:xfrm>
            <a:off x="522111" y="2398889"/>
            <a:ext cx="184666" cy="369332"/>
          </a:xfrm>
          <a:prstGeom prst="rect">
            <a:avLst/>
          </a:prstGeom>
          <a:noFill/>
        </p:spPr>
        <p:txBody>
          <a:bodyPr wrap="none" rtlCol="0">
            <a:spAutoFit/>
          </a:bodyPr>
          <a:lstStyle/>
          <a:p>
            <a:endParaRPr lang="en-US" dirty="0"/>
          </a:p>
        </p:txBody>
      </p:sp>
      <p:sp>
        <p:nvSpPr>
          <p:cNvPr id="14" name="TextBox 13"/>
          <p:cNvSpPr txBox="1"/>
          <p:nvPr/>
        </p:nvSpPr>
        <p:spPr>
          <a:xfrm>
            <a:off x="818444" y="3048000"/>
            <a:ext cx="184666" cy="369332"/>
          </a:xfrm>
          <a:prstGeom prst="rect">
            <a:avLst/>
          </a:prstGeom>
          <a:noFill/>
        </p:spPr>
        <p:txBody>
          <a:bodyPr wrap="none" rtlCol="0">
            <a:spAutoFit/>
          </a:bodyPr>
          <a:lstStyle/>
          <a:p>
            <a:endParaRPr lang="en-US" dirty="0"/>
          </a:p>
        </p:txBody>
      </p:sp>
      <p:sp>
        <p:nvSpPr>
          <p:cNvPr id="8" name="TextBox 7"/>
          <p:cNvSpPr txBox="1"/>
          <p:nvPr/>
        </p:nvSpPr>
        <p:spPr>
          <a:xfrm>
            <a:off x="228600" y="4876800"/>
            <a:ext cx="4495800" cy="1848977"/>
          </a:xfrm>
          <a:prstGeom prst="rect">
            <a:avLst/>
          </a:prstGeom>
          <a:noFill/>
          <a:ln>
            <a:solidFill>
              <a:schemeClr val="tx1"/>
            </a:solidFill>
          </a:ln>
        </p:spPr>
        <p:txBody>
          <a:bodyPr wrap="none" rtlCol="0">
            <a:noAutofit/>
          </a:bodyPr>
          <a:lstStyle/>
          <a:p>
            <a:r>
              <a:rPr lang="en-US" sz="1900" dirty="0" err="1" smtClean="0">
                <a:latin typeface="Calibri"/>
                <a:cs typeface="Calibri"/>
              </a:rPr>
              <a:t>ClusterPerf</a:t>
            </a:r>
            <a:r>
              <a:rPr lang="en-US" sz="1900" dirty="0" smtClean="0">
                <a:latin typeface="Calibri"/>
                <a:cs typeface="Calibri"/>
              </a:rPr>
              <a:t>: </a:t>
            </a:r>
          </a:p>
          <a:p>
            <a:pPr marL="285750" indent="-285750">
              <a:buFont typeface="Arial"/>
              <a:buChar char="•"/>
            </a:pPr>
            <a:r>
              <a:rPr lang="en-US" sz="1900" dirty="0" err="1" smtClean="0">
                <a:latin typeface="Calibri"/>
                <a:cs typeface="Calibri"/>
              </a:rPr>
              <a:t>RAMCloud</a:t>
            </a:r>
            <a:r>
              <a:rPr lang="en-US" sz="1900" dirty="0" smtClean="0">
                <a:latin typeface="Calibri"/>
                <a:cs typeface="Calibri"/>
              </a:rPr>
              <a:t> test suite (</a:t>
            </a:r>
            <a:r>
              <a:rPr lang="en-US" sz="1900" dirty="0" err="1" smtClean="0">
                <a:latin typeface="Calibri"/>
                <a:cs typeface="Calibri"/>
              </a:rPr>
              <a:t>eg</a:t>
            </a:r>
            <a:r>
              <a:rPr lang="en-US" sz="1900" dirty="0" smtClean="0">
                <a:latin typeface="Calibri"/>
                <a:cs typeface="Calibri"/>
              </a:rPr>
              <a:t>., </a:t>
            </a:r>
            <a:r>
              <a:rPr lang="en-US" sz="1900" dirty="0" err="1" smtClean="0">
                <a:latin typeface="Calibri"/>
                <a:cs typeface="Calibri"/>
              </a:rPr>
              <a:t>multiReads</a:t>
            </a:r>
            <a:r>
              <a:rPr lang="en-US" sz="1900" dirty="0" smtClean="0">
                <a:latin typeface="Calibri"/>
                <a:cs typeface="Calibri"/>
              </a:rPr>
              <a:t>)</a:t>
            </a:r>
          </a:p>
          <a:p>
            <a:pPr marL="285750" indent="-285750">
              <a:buFont typeface="Arial"/>
              <a:buChar char="•"/>
            </a:pPr>
            <a:r>
              <a:rPr lang="en-US" sz="1900" dirty="0" smtClean="0">
                <a:latin typeface="Calibri"/>
                <a:cs typeface="Calibri"/>
              </a:rPr>
              <a:t>We use one test (sequential </a:t>
            </a:r>
            <a:r>
              <a:rPr lang="en-US" sz="1900" dirty="0" smtClean="0">
                <a:latin typeface="Calibri"/>
                <a:cs typeface="Calibri"/>
              </a:rPr>
              <a:t>read / write</a:t>
            </a:r>
          </a:p>
          <a:p>
            <a:r>
              <a:rPr lang="en-US" sz="1900" dirty="0">
                <a:latin typeface="Calibri"/>
                <a:cs typeface="Calibri"/>
              </a:rPr>
              <a:t>o</a:t>
            </a:r>
            <a:r>
              <a:rPr lang="en-US" sz="1900" dirty="0" smtClean="0">
                <a:latin typeface="Calibri"/>
                <a:cs typeface="Calibri"/>
              </a:rPr>
              <a:t>f </a:t>
            </a:r>
            <a:r>
              <a:rPr lang="en-US" sz="1900" dirty="0" smtClean="0">
                <a:latin typeface="Calibri"/>
                <a:cs typeface="Calibri"/>
              </a:rPr>
              <a:t> </a:t>
            </a:r>
            <a:r>
              <a:rPr lang="en-US" sz="1900" dirty="0" smtClean="0">
                <a:latin typeface="Calibri"/>
                <a:cs typeface="Calibri"/>
              </a:rPr>
              <a:t>random </a:t>
            </a:r>
            <a:r>
              <a:rPr lang="en-US" sz="1900" dirty="0" smtClean="0">
                <a:latin typeface="Calibri"/>
                <a:cs typeface="Calibri"/>
              </a:rPr>
              <a:t>objects</a:t>
            </a:r>
            <a:r>
              <a:rPr lang="en-US" sz="1900" dirty="0" smtClean="0">
                <a:latin typeface="Calibri"/>
                <a:cs typeface="Calibri"/>
              </a:rPr>
              <a:t>)</a:t>
            </a:r>
            <a:endParaRPr lang="en-US" sz="1900" dirty="0">
              <a:latin typeface="Calibri"/>
              <a:cs typeface="Calibri"/>
            </a:endParaRPr>
          </a:p>
          <a:p>
            <a:r>
              <a:rPr lang="en-US" sz="1900" dirty="0" err="1" smtClean="0">
                <a:latin typeface="Calibri"/>
                <a:cs typeface="Calibri"/>
              </a:rPr>
              <a:t>RAMCloud</a:t>
            </a:r>
            <a:r>
              <a:rPr lang="en-US" sz="1900" dirty="0" smtClean="0">
                <a:latin typeface="Calibri"/>
                <a:cs typeface="Calibri"/>
              </a:rPr>
              <a:t>:</a:t>
            </a:r>
          </a:p>
          <a:p>
            <a:pPr marL="285750" indent="-285750">
              <a:buFont typeface="Arial"/>
              <a:buChar char="•"/>
            </a:pPr>
            <a:r>
              <a:rPr lang="en-US" sz="1900" dirty="0" smtClean="0">
                <a:latin typeface="Calibri"/>
                <a:cs typeface="Calibri"/>
              </a:rPr>
              <a:t>4 nodes, replication factor = 0</a:t>
            </a:r>
          </a:p>
          <a:p>
            <a:pPr marL="285750" indent="-285750">
              <a:buFontTx/>
              <a:buChar char="-"/>
            </a:pPr>
            <a:endParaRPr lang="en-US" sz="1900" dirty="0" smtClean="0">
              <a:latin typeface="Calibri"/>
              <a:cs typeface="Calibri"/>
            </a:endParaRPr>
          </a:p>
        </p:txBody>
      </p:sp>
      <p:sp>
        <p:nvSpPr>
          <p:cNvPr id="17" name="Slide Number Placeholder 2"/>
          <p:cNvSpPr>
            <a:spLocks noGrp="1"/>
          </p:cNvSpPr>
          <p:nvPr>
            <p:ph type="sldNum" idx="12"/>
          </p:nvPr>
        </p:nvSpPr>
        <p:spPr>
          <a:xfrm>
            <a:off x="7010401" y="6400800"/>
            <a:ext cx="2133599" cy="365099"/>
          </a:xfrm>
        </p:spPr>
        <p:txBody>
          <a:bodyPr/>
          <a:lstStyle/>
          <a:p>
            <a:pPr marL="0" lvl="0" indent="0">
              <a:spcBef>
                <a:spcPts val="0"/>
              </a:spcBef>
              <a:buSzPct val="25000"/>
              <a:buNone/>
            </a:pPr>
            <a:fld id="{00000000-1234-1234-1234-123412341234}" type="slidenum">
              <a:rPr lang="en-US" sz="2200" b="1" smtClean="0"/>
              <a:t>11</a:t>
            </a:fld>
            <a:endParaRPr lang="en-US" sz="2200" b="1" dirty="0"/>
          </a:p>
        </p:txBody>
      </p:sp>
      <p:pic>
        <p:nvPicPr>
          <p:cNvPr id="9" name="Picture 8" descr="ramcloud_benchmark_lat_illus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43000"/>
            <a:ext cx="4146997" cy="3657600"/>
          </a:xfrm>
          <a:prstGeom prst="rect">
            <a:avLst/>
          </a:prstGeom>
        </p:spPr>
      </p:pic>
      <p:pic>
        <p:nvPicPr>
          <p:cNvPr id="18" name="Picture 17" descr="ramcloud_benchmark_bw_illust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990600"/>
            <a:ext cx="4509341" cy="3829014"/>
          </a:xfrm>
          <a:prstGeom prst="rect">
            <a:avLst/>
          </a:prstGeom>
        </p:spPr>
      </p:pic>
    </p:spTree>
    <p:extLst>
      <p:ext uri="{BB962C8B-B14F-4D97-AF65-F5344CB8AC3E}">
        <p14:creationId xmlns:p14="http://schemas.microsoft.com/office/powerpoint/2010/main" val="32940937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62200" y="228600"/>
            <a:ext cx="6272754" cy="615553"/>
          </a:xfrm>
          <a:prstGeom prst="rect">
            <a:avLst/>
          </a:prstGeom>
          <a:noFill/>
        </p:spPr>
        <p:txBody>
          <a:bodyPr wrap="square" rtlCol="0">
            <a:spAutoFit/>
          </a:bodyPr>
          <a:lstStyle/>
          <a:p>
            <a:r>
              <a:rPr lang="en-US" sz="3400" b="1" dirty="0" err="1" smtClean="0">
                <a:latin typeface="Calibri"/>
                <a:cs typeface="Calibri"/>
              </a:rPr>
              <a:t>AeroSpike</a:t>
            </a:r>
            <a:r>
              <a:rPr lang="en-US" sz="3400" b="1" dirty="0" smtClean="0">
                <a:latin typeface="Calibri"/>
                <a:cs typeface="Calibri"/>
              </a:rPr>
              <a:t> + Cassandra (YCSB)</a:t>
            </a:r>
            <a:endParaRPr lang="en-US" sz="3400" b="1" dirty="0">
              <a:latin typeface="Calibri"/>
              <a:cs typeface="Calibri"/>
            </a:endParaRPr>
          </a:p>
        </p:txBody>
      </p:sp>
      <p:sp>
        <p:nvSpPr>
          <p:cNvPr id="6" name="TextBox 5"/>
          <p:cNvSpPr txBox="1"/>
          <p:nvPr/>
        </p:nvSpPr>
        <p:spPr>
          <a:xfrm>
            <a:off x="304800" y="4724400"/>
            <a:ext cx="3962399" cy="1752600"/>
          </a:xfrm>
          <a:prstGeom prst="rect">
            <a:avLst/>
          </a:prstGeom>
          <a:noFill/>
          <a:ln>
            <a:solidFill>
              <a:schemeClr val="tx1"/>
            </a:solidFill>
          </a:ln>
        </p:spPr>
        <p:txBody>
          <a:bodyPr wrap="none" rtlCol="0">
            <a:noAutofit/>
          </a:bodyPr>
          <a:lstStyle/>
          <a:p>
            <a:r>
              <a:rPr lang="en-US" sz="1800" dirty="0" smtClean="0">
                <a:latin typeface="Calibri"/>
                <a:cs typeface="Calibri"/>
              </a:rPr>
              <a:t>- YCSB</a:t>
            </a:r>
            <a:r>
              <a:rPr lang="en-US" sz="1800" dirty="0">
                <a:latin typeface="Calibri"/>
                <a:cs typeface="Calibri"/>
              </a:rPr>
              <a:t>:</a:t>
            </a:r>
          </a:p>
          <a:p>
            <a:pPr marL="285750" indent="-285750">
              <a:buFont typeface="Arial"/>
              <a:buChar char="•"/>
            </a:pPr>
            <a:r>
              <a:rPr lang="en-US" sz="1800" dirty="0">
                <a:latin typeface="Calibri"/>
                <a:cs typeface="Calibri"/>
              </a:rPr>
              <a:t>32 concurrent </a:t>
            </a:r>
            <a:r>
              <a:rPr lang="en-US" sz="1800" dirty="0" smtClean="0">
                <a:latin typeface="Calibri"/>
                <a:cs typeface="Calibri"/>
              </a:rPr>
              <a:t>clients from Firebox</a:t>
            </a:r>
          </a:p>
          <a:p>
            <a:r>
              <a:rPr lang="en-US" sz="1800" dirty="0" smtClean="0">
                <a:latin typeface="Calibri"/>
                <a:cs typeface="Calibri"/>
              </a:rPr>
              <a:t>- </a:t>
            </a:r>
            <a:r>
              <a:rPr lang="en-US" sz="1800" dirty="0" err="1" smtClean="0">
                <a:latin typeface="Calibri"/>
                <a:cs typeface="Calibri"/>
              </a:rPr>
              <a:t>Aerospike</a:t>
            </a:r>
            <a:r>
              <a:rPr lang="en-US" sz="1800" dirty="0" smtClean="0">
                <a:latin typeface="Calibri"/>
                <a:cs typeface="Calibri"/>
              </a:rPr>
              <a:t> </a:t>
            </a:r>
            <a:r>
              <a:rPr lang="en-US" sz="1800" dirty="0" smtClean="0">
                <a:latin typeface="Calibri"/>
                <a:cs typeface="Calibri"/>
              </a:rPr>
              <a:t>and Cassandra setup:</a:t>
            </a:r>
          </a:p>
          <a:p>
            <a:pPr marL="285750" indent="-285750">
              <a:buFont typeface="Arial"/>
              <a:buChar char="•"/>
            </a:pPr>
            <a:r>
              <a:rPr lang="en-US" sz="1800" dirty="0" smtClean="0">
                <a:latin typeface="Calibri"/>
                <a:cs typeface="Calibri"/>
              </a:rPr>
              <a:t>4 nodes</a:t>
            </a:r>
          </a:p>
          <a:p>
            <a:pPr marL="285750" indent="-285750">
              <a:buFont typeface="Arial"/>
              <a:buChar char="•"/>
            </a:pPr>
            <a:r>
              <a:rPr lang="en-US" sz="1800" dirty="0" smtClean="0">
                <a:latin typeface="Calibri"/>
                <a:cs typeface="Calibri"/>
              </a:rPr>
              <a:t>Replication factor = 3</a:t>
            </a:r>
            <a:endParaRPr lang="en-US" sz="1800" dirty="0">
              <a:latin typeface="Calibri"/>
              <a:cs typeface="Calibri"/>
            </a:endParaRPr>
          </a:p>
          <a:p>
            <a:endParaRPr lang="en-US" sz="1800" dirty="0">
              <a:latin typeface="Calibri"/>
              <a:cs typeface="Calibri"/>
            </a:endParaRPr>
          </a:p>
        </p:txBody>
      </p:sp>
      <p:pic>
        <p:nvPicPr>
          <p:cNvPr id="8" name="Picture 7" descr="aero_cass_ycsb_read_lat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4114800" cy="4058433"/>
          </a:xfrm>
          <a:prstGeom prst="rect">
            <a:avLst/>
          </a:prstGeom>
        </p:spPr>
      </p:pic>
      <p:pic>
        <p:nvPicPr>
          <p:cNvPr id="9" name="Picture 8" descr="aero_cass_ycsb_throughput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4400"/>
            <a:ext cx="4299255" cy="3733800"/>
          </a:xfrm>
          <a:prstGeom prst="rect">
            <a:avLst/>
          </a:prstGeom>
        </p:spPr>
      </p:pic>
      <p:sp>
        <p:nvSpPr>
          <p:cNvPr id="11" name="TextBox 10"/>
          <p:cNvSpPr txBox="1"/>
          <p:nvPr/>
        </p:nvSpPr>
        <p:spPr>
          <a:xfrm>
            <a:off x="4419600" y="4724400"/>
            <a:ext cx="4648200" cy="1752600"/>
          </a:xfrm>
          <a:prstGeom prst="rect">
            <a:avLst/>
          </a:prstGeom>
          <a:noFill/>
          <a:ln>
            <a:solidFill>
              <a:schemeClr val="tx1"/>
            </a:solidFill>
          </a:ln>
        </p:spPr>
        <p:txBody>
          <a:bodyPr wrap="none" rtlCol="0">
            <a:noAutofit/>
          </a:bodyPr>
          <a:lstStyle/>
          <a:p>
            <a:r>
              <a:rPr lang="en-US" sz="1800" dirty="0" smtClean="0">
                <a:latin typeface="Calibri"/>
                <a:cs typeface="Calibri"/>
              </a:rPr>
              <a:t>YCSB results:</a:t>
            </a:r>
            <a:endParaRPr lang="en-US" sz="1800" dirty="0">
              <a:latin typeface="Calibri"/>
              <a:cs typeface="Calibri"/>
            </a:endParaRPr>
          </a:p>
          <a:p>
            <a:pPr marL="285750" indent="-285750">
              <a:buFont typeface="Arial"/>
              <a:buChar char="•"/>
            </a:pPr>
            <a:r>
              <a:rPr lang="en-US" sz="1800" dirty="0">
                <a:latin typeface="Calibri"/>
                <a:cs typeface="Calibri"/>
              </a:rPr>
              <a:t>Sub</a:t>
            </a:r>
            <a:r>
              <a:rPr lang="en-US" sz="1800" dirty="0" smtClean="0">
                <a:latin typeface="Calibri"/>
                <a:cs typeface="Calibri"/>
              </a:rPr>
              <a:t>-millisecond </a:t>
            </a:r>
            <a:r>
              <a:rPr lang="en-US" sz="1800" dirty="0">
                <a:latin typeface="Calibri"/>
                <a:cs typeface="Calibri"/>
              </a:rPr>
              <a:t>average read latency for </a:t>
            </a:r>
          </a:p>
          <a:p>
            <a:r>
              <a:rPr lang="en-US" sz="1800" dirty="0">
                <a:latin typeface="Calibri"/>
                <a:cs typeface="Calibri"/>
              </a:rPr>
              <a:t>both </a:t>
            </a:r>
            <a:r>
              <a:rPr lang="en-US" sz="1800" dirty="0" err="1">
                <a:latin typeface="Calibri"/>
                <a:cs typeface="Calibri"/>
              </a:rPr>
              <a:t>Aerospike</a:t>
            </a:r>
            <a:r>
              <a:rPr lang="en-US" sz="1800" dirty="0">
                <a:latin typeface="Calibri"/>
                <a:cs typeface="Calibri"/>
              </a:rPr>
              <a:t> and </a:t>
            </a:r>
            <a:r>
              <a:rPr lang="en-US" sz="1800" dirty="0" smtClean="0">
                <a:latin typeface="Calibri"/>
                <a:cs typeface="Calibri"/>
              </a:rPr>
              <a:t>Cassandra</a:t>
            </a:r>
          </a:p>
          <a:p>
            <a:pPr marL="285750" indent="-285750">
              <a:buFont typeface="Arial"/>
              <a:buChar char="•"/>
            </a:pPr>
            <a:r>
              <a:rPr lang="en-US" sz="1800" dirty="0" err="1" smtClean="0">
                <a:latin typeface="Calibri"/>
                <a:cs typeface="Calibri"/>
              </a:rPr>
              <a:t>Aerospike</a:t>
            </a:r>
            <a:r>
              <a:rPr lang="en-US" sz="1800" dirty="0" smtClean="0">
                <a:latin typeface="Calibri"/>
                <a:cs typeface="Calibri"/>
              </a:rPr>
              <a:t> with higher throughput </a:t>
            </a:r>
            <a:r>
              <a:rPr lang="en-US" sz="1800" dirty="0" smtClean="0">
                <a:latin typeface="Calibri"/>
                <a:cs typeface="Calibri"/>
              </a:rPr>
              <a:t>for</a:t>
            </a:r>
          </a:p>
          <a:p>
            <a:r>
              <a:rPr lang="en-US" sz="1800" dirty="0" smtClean="0">
                <a:latin typeface="Calibri"/>
                <a:cs typeface="Calibri"/>
              </a:rPr>
              <a:t>Workload </a:t>
            </a:r>
            <a:r>
              <a:rPr lang="en-US" sz="1800" dirty="0">
                <a:latin typeface="Calibri"/>
                <a:cs typeface="Calibri"/>
              </a:rPr>
              <a:t> </a:t>
            </a:r>
            <a:r>
              <a:rPr lang="en-US" sz="1800" dirty="0" smtClean="0">
                <a:latin typeface="Calibri"/>
                <a:cs typeface="Calibri"/>
              </a:rPr>
              <a:t>D (“read latest”) and</a:t>
            </a:r>
          </a:p>
          <a:p>
            <a:r>
              <a:rPr lang="en-US" sz="1800" dirty="0" smtClean="0">
                <a:latin typeface="Calibri"/>
                <a:cs typeface="Calibri"/>
              </a:rPr>
              <a:t>E (“short ranges”)</a:t>
            </a:r>
            <a:endParaRPr lang="en-US" sz="1800" dirty="0">
              <a:latin typeface="Calibri"/>
              <a:cs typeface="Calibri"/>
            </a:endParaRPr>
          </a:p>
          <a:p>
            <a:endParaRPr lang="en-US" sz="1800" dirty="0">
              <a:latin typeface="Calibri"/>
              <a:cs typeface="Calibri"/>
            </a:endParaRPr>
          </a:p>
        </p:txBody>
      </p:sp>
      <p:sp>
        <p:nvSpPr>
          <p:cNvPr id="1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12</a:t>
            </a:fld>
            <a:endParaRPr lang="en-US" sz="2200" b="1" dirty="0"/>
          </a:p>
        </p:txBody>
      </p:sp>
    </p:spTree>
    <p:extLst>
      <p:ext uri="{BB962C8B-B14F-4D97-AF65-F5344CB8AC3E}">
        <p14:creationId xmlns:p14="http://schemas.microsoft.com/office/powerpoint/2010/main" val="10592199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Applications</a:t>
            </a:r>
          </a:p>
          <a:p>
            <a:pPr lvl="0" algn="ctr">
              <a:buClr>
                <a:schemeClr val="dk1"/>
              </a:buClr>
              <a:buSzPct val="25000"/>
            </a:pPr>
            <a:r>
              <a:rPr lang="en-US" sz="4400" dirty="0">
                <a:solidFill>
                  <a:schemeClr val="dk1"/>
                </a:solidFill>
                <a:latin typeface="Calibri"/>
                <a:ea typeface="Calibri"/>
                <a:cs typeface="Calibri"/>
                <a:sym typeface="Calibri"/>
              </a:rPr>
              <a:t>on Firebox-0</a:t>
            </a:r>
            <a:endParaRPr lang="en-US" sz="440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15" name="Shape 191"/>
          <p:cNvSpPr/>
          <p:nvPr/>
        </p:nvSpPr>
        <p:spPr>
          <a:xfrm>
            <a:off x="3505200" y="2514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590800"/>
            <a:ext cx="1668095" cy="461665"/>
          </a:xfrm>
          <a:prstGeom prst="rect">
            <a:avLst/>
          </a:prstGeom>
          <a:noFill/>
        </p:spPr>
        <p:txBody>
          <a:bodyPr wrap="none" rtlCol="0">
            <a:spAutoFit/>
          </a:bodyPr>
          <a:lstStyle/>
          <a:p>
            <a:r>
              <a:rPr lang="en-US" sz="2400" dirty="0" smtClean="0">
                <a:latin typeface="Calibri"/>
                <a:cs typeface="Calibri"/>
              </a:rPr>
              <a:t>Apache </a:t>
            </a:r>
            <a:r>
              <a:rPr lang="en-US" sz="2400" dirty="0" err="1" smtClean="0">
                <a:latin typeface="Calibri"/>
                <a:cs typeface="Calibri"/>
              </a:rPr>
              <a:t>Solr</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13</a:t>
            </a:fld>
            <a:endParaRPr lang="en-US" sz="2200" b="1" dirty="0"/>
          </a:p>
        </p:txBody>
      </p:sp>
    </p:spTree>
    <p:extLst>
      <p:ext uri="{BB962C8B-B14F-4D97-AF65-F5344CB8AC3E}">
        <p14:creationId xmlns:p14="http://schemas.microsoft.com/office/powerpoint/2010/main" val="23141093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body" idx="4294967295"/>
          </p:nvPr>
        </p:nvSpPr>
        <p:spPr>
          <a:xfrm>
            <a:off x="0" y="2260600"/>
            <a:ext cx="3994200" cy="2540100"/>
          </a:xfrm>
          <a:prstGeom prst="rect">
            <a:avLst/>
          </a:prstGeom>
          <a:noFill/>
          <a:ln>
            <a:noFill/>
          </a:ln>
        </p:spPr>
        <p:txBody>
          <a:bodyPr lIns="91425" tIns="91425" rIns="91425" bIns="91425" anchor="t" anchorCtr="0">
            <a:noAutofit/>
          </a:bodyPr>
          <a:lstStyle/>
          <a:p>
            <a:pPr marL="230188" marR="0" lvl="0" indent="0" algn="l" rtl="0">
              <a:lnSpc>
                <a:spcPct val="100000"/>
              </a:lnSpc>
              <a:spcBef>
                <a:spcPts val="0"/>
              </a:spcBef>
              <a:spcAft>
                <a:spcPts val="0"/>
              </a:spcAft>
              <a:buClr>
                <a:schemeClr val="dk1"/>
              </a:buClr>
              <a:buSzPct val="25000"/>
              <a:buFont typeface="Arial"/>
              <a:buNone/>
            </a:pPr>
            <a:r>
              <a:rPr lang="en-US" sz="2200" b="1" i="0" u="none" strike="noStrike" cap="none" baseline="0" dirty="0">
                <a:solidFill>
                  <a:srgbClr val="000000"/>
                </a:solidFill>
                <a:latin typeface="Calibri"/>
                <a:ea typeface="Arial"/>
                <a:cs typeface="Calibri"/>
                <a:sym typeface="Arial"/>
              </a:rPr>
              <a:t>Goal</a:t>
            </a:r>
            <a:r>
              <a:rPr lang="en-US" sz="2200" b="0" i="0" u="none" strike="noStrike" cap="none" baseline="0" dirty="0">
                <a:solidFill>
                  <a:srgbClr val="000000"/>
                </a:solidFill>
                <a:latin typeface="Calibri"/>
                <a:ea typeface="Arial"/>
                <a:cs typeface="Calibri"/>
                <a:sym typeface="Arial"/>
              </a:rPr>
              <a:t>: Test latency sensitive (interactive) applications on Firebox-0</a:t>
            </a:r>
          </a:p>
          <a:p>
            <a:pPr marL="342900" marR="0" lvl="0" indent="-139700" algn="l" rtl="0">
              <a:lnSpc>
                <a:spcPct val="100000"/>
              </a:lnSpc>
              <a:spcBef>
                <a:spcPts val="0"/>
              </a:spcBef>
              <a:spcAft>
                <a:spcPts val="0"/>
              </a:spcAft>
              <a:buClr>
                <a:schemeClr val="dk1"/>
              </a:buClr>
              <a:buFont typeface="Arial"/>
              <a:buNone/>
            </a:pPr>
            <a:endParaRPr sz="2200" b="0" i="0" u="none" strike="noStrike" cap="none" baseline="0" dirty="0">
              <a:solidFill>
                <a:srgbClr val="000000"/>
              </a:solidFill>
              <a:latin typeface="Calibri"/>
              <a:ea typeface="Arial"/>
              <a:cs typeface="Calibri"/>
              <a:sym typeface="Arial"/>
            </a:endParaRPr>
          </a:p>
          <a:p>
            <a:pPr marL="230188" marR="0" lvl="0" indent="0" algn="l" rtl="0">
              <a:lnSpc>
                <a:spcPct val="100000"/>
              </a:lnSpc>
              <a:spcBef>
                <a:spcPts val="0"/>
              </a:spcBef>
              <a:spcAft>
                <a:spcPts val="0"/>
              </a:spcAft>
              <a:buClr>
                <a:schemeClr val="dk1"/>
              </a:buClr>
              <a:buSzPct val="25000"/>
              <a:buFont typeface="Arial"/>
              <a:buNone/>
            </a:pPr>
            <a:r>
              <a:rPr lang="en-US" sz="2200" b="0" i="0" u="none" strike="noStrike" cap="none" baseline="0" dirty="0">
                <a:solidFill>
                  <a:srgbClr val="000000"/>
                </a:solidFill>
                <a:latin typeface="Calibri"/>
                <a:ea typeface="Arial"/>
                <a:cs typeface="Calibri"/>
                <a:sym typeface="Arial"/>
              </a:rPr>
              <a:t>Apache </a:t>
            </a:r>
            <a:r>
              <a:rPr lang="en-US" sz="2200" b="0" i="0" u="none" strike="noStrike" cap="none" baseline="0" dirty="0" err="1">
                <a:solidFill>
                  <a:srgbClr val="000000"/>
                </a:solidFill>
                <a:latin typeface="Calibri"/>
                <a:ea typeface="Arial"/>
                <a:cs typeface="Calibri"/>
                <a:sym typeface="Arial"/>
              </a:rPr>
              <a:t>Solr</a:t>
            </a:r>
            <a:r>
              <a:rPr lang="en-US" sz="2200" b="0" i="0" u="none" strike="noStrike" cap="none" baseline="0" dirty="0">
                <a:solidFill>
                  <a:srgbClr val="000000"/>
                </a:solidFill>
                <a:latin typeface="Calibri"/>
                <a:ea typeface="Arial"/>
                <a:cs typeface="Calibri"/>
                <a:sym typeface="Arial"/>
              </a:rPr>
              <a:t> is a popular open source program for text search with widespread use</a:t>
            </a:r>
          </a:p>
        </p:txBody>
      </p:sp>
      <p:sp>
        <p:nvSpPr>
          <p:cNvPr id="97" name="Shape 97"/>
          <p:cNvSpPr txBox="1">
            <a:spLocks noGrp="1"/>
          </p:cNvSpPr>
          <p:nvPr>
            <p:ph type="title" idx="4294967295"/>
          </p:nvPr>
        </p:nvSpPr>
        <p:spPr>
          <a:xfrm>
            <a:off x="457200" y="3762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Pr>
              <a:t>Benchmarking Distributed Search: </a:t>
            </a:r>
          </a:p>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Pr>
              <a:t>Apache </a:t>
            </a:r>
            <a:r>
              <a:rPr lang="en-US" sz="2400" b="1" i="0" u="none" strike="noStrike" cap="none" baseline="0" dirty="0" err="1">
                <a:latin typeface="Arial"/>
                <a:ea typeface="Arial"/>
                <a:cs typeface="Arial"/>
                <a:sym typeface="Arial"/>
              </a:rPr>
              <a:t>Solr</a:t>
            </a:r>
            <a:r>
              <a:rPr lang="en-US" sz="2400" b="1" i="0" u="none" strike="noStrike" cap="none" baseline="0" dirty="0">
                <a:latin typeface="Arial"/>
                <a:ea typeface="Arial"/>
                <a:cs typeface="Arial"/>
                <a:sym typeface="Arial"/>
              </a:rPr>
              <a:t> on Firebox-0</a:t>
            </a:r>
          </a:p>
        </p:txBody>
      </p:sp>
      <p:sp>
        <p:nvSpPr>
          <p:cNvPr id="98" name="Shape 98"/>
          <p:cNvSpPr txBox="1"/>
          <p:nvPr/>
        </p:nvSpPr>
        <p:spPr>
          <a:xfrm>
            <a:off x="3733800" y="5214865"/>
            <a:ext cx="4933899" cy="914699"/>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2200" b="1" i="0" u="none" strike="noStrike" cap="none" baseline="0" dirty="0">
                <a:solidFill>
                  <a:srgbClr val="000000"/>
                </a:solidFill>
                <a:latin typeface="Calibri"/>
                <a:ea typeface="Arial"/>
                <a:cs typeface="Calibri"/>
                <a:sym typeface="Arial"/>
              </a:rPr>
              <a:t>Fan-out pattern</a:t>
            </a:r>
            <a:r>
              <a:rPr lang="en-US" sz="2200" b="0" i="0" u="none" strike="noStrike" cap="none" baseline="0" dirty="0">
                <a:solidFill>
                  <a:srgbClr val="000000"/>
                </a:solidFill>
                <a:latin typeface="Calibri"/>
                <a:ea typeface="Arial"/>
                <a:cs typeface="Calibri"/>
                <a:sym typeface="Arial"/>
              </a:rPr>
              <a:t> -- many machines piece together the search response for a user</a:t>
            </a:r>
          </a:p>
        </p:txBody>
      </p:sp>
      <p:sp>
        <p:nvSpPr>
          <p:cNvPr id="99" name="Shape 99"/>
          <p:cNvSpPr txBox="1"/>
          <p:nvPr/>
        </p:nvSpPr>
        <p:spPr>
          <a:xfrm>
            <a:off x="4533400" y="1542000"/>
            <a:ext cx="3670500" cy="536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Distributed search architecture</a:t>
            </a:r>
          </a:p>
        </p:txBody>
      </p:sp>
      <p:pic>
        <p:nvPicPr>
          <p:cNvPr id="100" name="Shape 100"/>
          <p:cNvPicPr preferRelativeResize="0"/>
          <p:nvPr/>
        </p:nvPicPr>
        <p:blipFill rotWithShape="1">
          <a:blip r:embed="rId3">
            <a:alphaModFix/>
          </a:blip>
          <a:srcRect/>
          <a:stretch/>
        </p:blipFill>
        <p:spPr>
          <a:xfrm>
            <a:off x="3593200" y="2124375"/>
            <a:ext cx="5550899" cy="3224400"/>
          </a:xfrm>
          <a:prstGeom prst="rect">
            <a:avLst/>
          </a:prstGeom>
          <a:noFill/>
          <a:ln>
            <a:noFill/>
          </a:ln>
        </p:spPr>
      </p:pic>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14</a:t>
            </a:fld>
            <a:endParaRPr lang="en-US" sz="2200" b="1" dirty="0"/>
          </a:p>
        </p:txBody>
      </p:sp>
    </p:spTree>
    <p:extLst>
      <p:ext uri="{BB962C8B-B14F-4D97-AF65-F5344CB8AC3E}">
        <p14:creationId xmlns:p14="http://schemas.microsoft.com/office/powerpoint/2010/main" val="3626339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idx="4294967295"/>
          </p:nvPr>
        </p:nvSpPr>
        <p:spPr>
          <a:xfrm>
            <a:off x="457200" y="173038"/>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err="1">
                <a:latin typeface="Arial"/>
                <a:ea typeface="Arial"/>
                <a:cs typeface="Arial"/>
                <a:sym typeface="Arial"/>
              </a:rPr>
              <a:t>Solr</a:t>
            </a:r>
            <a:r>
              <a:rPr lang="en-US" sz="3000" b="1" i="0" u="none" strike="noStrike" cap="none" baseline="0" dirty="0">
                <a:latin typeface="Arial"/>
                <a:ea typeface="Arial"/>
                <a:cs typeface="Arial"/>
                <a:sym typeface="Arial"/>
              </a:rPr>
              <a:t> on Firebox-0</a:t>
            </a:r>
          </a:p>
        </p:txBody>
      </p:sp>
      <p:pic>
        <p:nvPicPr>
          <p:cNvPr id="108" name="Shape 108"/>
          <p:cNvPicPr preferRelativeResize="0"/>
          <p:nvPr/>
        </p:nvPicPr>
        <p:blipFill>
          <a:blip r:embed="rId3">
            <a:alphaModFix/>
          </a:blip>
          <a:stretch>
            <a:fillRect/>
          </a:stretch>
        </p:blipFill>
        <p:spPr>
          <a:xfrm>
            <a:off x="0" y="381000"/>
            <a:ext cx="9144000" cy="6858000"/>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15</a:t>
            </a:fld>
            <a:endParaRPr lang="en-US" sz="2200" b="1" dirty="0"/>
          </a:p>
        </p:txBody>
      </p:sp>
    </p:spTree>
    <p:extLst>
      <p:ext uri="{BB962C8B-B14F-4D97-AF65-F5344CB8AC3E}">
        <p14:creationId xmlns:p14="http://schemas.microsoft.com/office/powerpoint/2010/main" val="297461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idx="4294967295"/>
          </p:nvPr>
        </p:nvSpPr>
        <p:spPr>
          <a:xfrm>
            <a:off x="435450" y="2049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tl val="0"/>
              </a:rPr>
              <a:t>Experiment: </a:t>
            </a:r>
            <a:r>
              <a:rPr lang="en-US" sz="2400" b="1" dirty="0">
                <a:rtl val="0"/>
              </a:rPr>
              <a:t>Serving a large search index off of disk</a:t>
            </a:r>
          </a:p>
        </p:txBody>
      </p:sp>
      <p:sp>
        <p:nvSpPr>
          <p:cNvPr id="114" name="Shape 114"/>
          <p:cNvSpPr/>
          <p:nvPr/>
        </p:nvSpPr>
        <p:spPr>
          <a:xfrm>
            <a:off x="256950" y="5029200"/>
            <a:ext cx="8353650" cy="1752600"/>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txBox="1"/>
          <p:nvPr/>
        </p:nvSpPr>
        <p:spPr>
          <a:xfrm>
            <a:off x="256951" y="4953000"/>
            <a:ext cx="8429850" cy="1500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dirty="0">
                <a:solidFill>
                  <a:srgbClr val="000000"/>
                </a:solidFill>
                <a:latin typeface="Calibri"/>
                <a:cs typeface="Calibri"/>
                <a:sym typeface="Arial"/>
                <a:rtl val="0"/>
              </a:rPr>
              <a:t>Challenges benchmarking large distributed systems</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latin typeface="Calibri"/>
                <a:cs typeface="Calibri"/>
                <a:sym typeface="Arial"/>
                <a:rtl val="0"/>
              </a:rPr>
              <a:t>Caching effects at the disk, OS, and program level have a significant impact on latency</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latin typeface="Calibri"/>
                <a:cs typeface="Calibri"/>
                <a:sym typeface="Arial"/>
                <a:rtl val="0"/>
              </a:rPr>
              <a:t>Java GC is unpredictable - S</a:t>
            </a:r>
            <a:r>
              <a:rPr lang="en-US" sz="1800" dirty="0">
                <a:latin typeface="Calibri"/>
                <a:cs typeface="Calibri"/>
                <a:rtl val="0"/>
              </a:rPr>
              <a:t>ee Martin’s talk</a:t>
            </a:r>
          </a:p>
          <a:p>
            <a:pPr marL="457200" marR="0" lvl="0" indent="-317500" algn="l" rtl="0">
              <a:lnSpc>
                <a:spcPct val="100000"/>
              </a:lnSpc>
              <a:spcBef>
                <a:spcPts val="0"/>
              </a:spcBef>
              <a:spcAft>
                <a:spcPts val="0"/>
              </a:spcAft>
              <a:buClr>
                <a:srgbClr val="000000"/>
              </a:buClr>
              <a:buSzPct val="100000"/>
              <a:buFont typeface="Arial"/>
              <a:buChar char="●"/>
            </a:pPr>
            <a:r>
              <a:rPr lang="en-US" sz="1800" dirty="0">
                <a:solidFill>
                  <a:schemeClr val="dk1"/>
                </a:solidFill>
                <a:latin typeface="Calibri"/>
                <a:cs typeface="Calibri"/>
                <a:rtl val="0"/>
              </a:rPr>
              <a:t>many permutations of parameters to choose from for any given test</a:t>
            </a:r>
          </a:p>
          <a:p>
            <a:pPr marL="457200" marR="0" lvl="0" indent="-317500" algn="l" rtl="0">
              <a:lnSpc>
                <a:spcPct val="100000"/>
              </a:lnSpc>
              <a:spcBef>
                <a:spcPts val="0"/>
              </a:spcBef>
              <a:spcAft>
                <a:spcPts val="0"/>
              </a:spcAft>
              <a:buClr>
                <a:srgbClr val="000000"/>
              </a:buClr>
              <a:buSzPct val="100000"/>
              <a:buFont typeface="Arial"/>
              <a:buChar char="●"/>
            </a:pPr>
            <a:r>
              <a:rPr lang="en-US" sz="1800" dirty="0" err="1">
                <a:solidFill>
                  <a:schemeClr val="dk1"/>
                </a:solidFill>
                <a:latin typeface="Calibri"/>
                <a:cs typeface="Calibri"/>
                <a:rtl val="0"/>
              </a:rPr>
              <a:t>exogeneous</a:t>
            </a:r>
            <a:r>
              <a:rPr lang="en-US" sz="1800" dirty="0">
                <a:solidFill>
                  <a:schemeClr val="dk1"/>
                </a:solidFill>
                <a:latin typeface="Calibri"/>
                <a:cs typeface="Calibri"/>
                <a:rtl val="0"/>
              </a:rPr>
              <a:t> factors that disrupt performance </a:t>
            </a:r>
            <a:r>
              <a:rPr lang="en-US" sz="1800" dirty="0" smtClean="0">
                <a:solidFill>
                  <a:schemeClr val="dk1"/>
                </a:solidFill>
                <a:latin typeface="Calibri"/>
                <a:cs typeface="Calibri"/>
                <a:rtl val="0"/>
              </a:rPr>
              <a:t>hard </a:t>
            </a:r>
            <a:r>
              <a:rPr lang="en-US" sz="1800" dirty="0">
                <a:solidFill>
                  <a:schemeClr val="dk1"/>
                </a:solidFill>
                <a:latin typeface="Calibri"/>
                <a:cs typeface="Calibri"/>
                <a:rtl val="0"/>
              </a:rPr>
              <a:t>to find and diagnose</a:t>
            </a:r>
          </a:p>
        </p:txBody>
      </p:sp>
      <p:sp>
        <p:nvSpPr>
          <p:cNvPr id="116" name="Shape 116"/>
          <p:cNvSpPr txBox="1"/>
          <p:nvPr/>
        </p:nvSpPr>
        <p:spPr>
          <a:xfrm>
            <a:off x="381000" y="906132"/>
            <a:ext cx="8534400" cy="541667"/>
          </a:xfrm>
          <a:prstGeom prst="rect">
            <a:avLst/>
          </a:prstGeom>
          <a:noFill/>
          <a:ln>
            <a:noFill/>
          </a:ln>
        </p:spPr>
        <p:txBody>
          <a:bodyPr lIns="91425" tIns="91425" rIns="91425" bIns="91425" anchor="t" anchorCtr="0">
            <a:noAutofit/>
          </a:bodyPr>
          <a:lstStyle/>
          <a:p>
            <a:pPr algn="ctr">
              <a:buClr>
                <a:srgbClr val="000000"/>
              </a:buClr>
              <a:buSzPct val="25000"/>
            </a:pPr>
            <a:r>
              <a:rPr lang="en-US" sz="1800" b="0" i="0" u="none" strike="noStrike" cap="none" baseline="0" dirty="0" smtClean="0">
                <a:solidFill>
                  <a:srgbClr val="000000"/>
                </a:solidFill>
                <a:latin typeface="Calibri"/>
                <a:cs typeface="Calibri"/>
                <a:sym typeface="Arial"/>
                <a:rtl val="0"/>
              </a:rPr>
              <a:t>Samsung 843T MZ7WD480 SATA </a:t>
            </a:r>
            <a:r>
              <a:rPr lang="en-US" sz="1800" b="0" i="0" u="none" strike="noStrike" cap="none" baseline="0" dirty="0">
                <a:solidFill>
                  <a:srgbClr val="000000"/>
                </a:solidFill>
                <a:latin typeface="Calibri"/>
                <a:cs typeface="Calibri"/>
                <a:sym typeface="Arial"/>
                <a:rtl val="0"/>
              </a:rPr>
              <a:t>vs. </a:t>
            </a:r>
            <a:r>
              <a:rPr lang="en-US" sz="1800" b="0" i="0" u="none" strike="noStrike" cap="none" baseline="0" dirty="0" smtClean="0">
                <a:solidFill>
                  <a:srgbClr val="000000"/>
                </a:solidFill>
                <a:latin typeface="Calibri"/>
                <a:cs typeface="Calibri"/>
                <a:sym typeface="Arial"/>
                <a:rtl val="0"/>
              </a:rPr>
              <a:t>Samsung</a:t>
            </a:r>
            <a:r>
              <a:rPr lang="en-US" sz="1800" b="0" i="0" u="none" strike="noStrike" cap="none" dirty="0" smtClean="0">
                <a:solidFill>
                  <a:srgbClr val="000000"/>
                </a:solidFill>
                <a:latin typeface="Calibri"/>
                <a:cs typeface="Calibri"/>
                <a:sym typeface="Arial"/>
                <a:rtl val="0"/>
              </a:rPr>
              <a:t> </a:t>
            </a:r>
            <a:r>
              <a:rPr lang="en-US" sz="1800" b="0" i="0" u="none" strike="noStrike" cap="none" baseline="0" dirty="0" smtClean="0">
                <a:solidFill>
                  <a:srgbClr val="000000"/>
                </a:solidFill>
                <a:latin typeface="Calibri"/>
                <a:cs typeface="Calibri"/>
                <a:sym typeface="Arial"/>
                <a:rtl val="0"/>
              </a:rPr>
              <a:t>XS1715 </a:t>
            </a:r>
            <a:r>
              <a:rPr lang="en-US" sz="1800" b="0" i="0" u="none" strike="noStrike" cap="none" baseline="0" dirty="0" err="1" smtClean="0">
                <a:solidFill>
                  <a:srgbClr val="000000"/>
                </a:solidFill>
                <a:latin typeface="Calibri"/>
                <a:cs typeface="Calibri"/>
                <a:sym typeface="Arial"/>
                <a:rtl val="0"/>
              </a:rPr>
              <a:t>PCIe</a:t>
            </a:r>
            <a:r>
              <a:rPr lang="en-US" sz="1800" b="0" i="0" u="none" strike="noStrike" cap="none" baseline="0" dirty="0" smtClean="0">
                <a:solidFill>
                  <a:srgbClr val="000000"/>
                </a:solidFill>
                <a:latin typeface="Calibri"/>
                <a:cs typeface="Calibri"/>
                <a:sym typeface="Arial"/>
                <a:rtl val="0"/>
              </a:rPr>
              <a:t> 3.0 SSDs</a:t>
            </a:r>
            <a:endParaRPr lang="en-US" sz="1800" dirty="0">
              <a:latin typeface="Calibri"/>
              <a:cs typeface="Calibri"/>
            </a:endParaRPr>
          </a:p>
          <a:p>
            <a:pPr marL="0" marR="0" lvl="0" indent="0" algn="ctr" rtl="0">
              <a:lnSpc>
                <a:spcPct val="100000"/>
              </a:lnSpc>
              <a:spcBef>
                <a:spcPts val="0"/>
              </a:spcBef>
              <a:spcAft>
                <a:spcPts val="0"/>
              </a:spcAft>
              <a:buClr>
                <a:srgbClr val="000000"/>
              </a:buClr>
              <a:buSzPct val="25000"/>
              <a:buFont typeface="Arial"/>
              <a:buNone/>
            </a:pPr>
            <a:r>
              <a:rPr lang="en-US" sz="1800" b="0" i="0" u="none" strike="noStrike" cap="none" baseline="0" dirty="0" smtClean="0">
                <a:solidFill>
                  <a:srgbClr val="000000"/>
                </a:solidFill>
                <a:latin typeface="Calibri"/>
                <a:cs typeface="Calibri"/>
                <a:sym typeface="Arial"/>
                <a:rtl val="0"/>
              </a:rPr>
              <a:t>2 </a:t>
            </a:r>
            <a:r>
              <a:rPr lang="en-US" sz="1800" b="0" i="0" u="none" strike="noStrike" cap="none" baseline="0" dirty="0">
                <a:solidFill>
                  <a:srgbClr val="000000"/>
                </a:solidFill>
                <a:latin typeface="Calibri"/>
                <a:cs typeface="Calibri"/>
                <a:sym typeface="Arial"/>
                <a:rtl val="0"/>
              </a:rPr>
              <a:t>shards, no replicas, 50 million indexed documents, 4 GB heap max, default GC settings</a:t>
            </a:r>
          </a:p>
        </p:txBody>
      </p:sp>
      <p:sp>
        <p:nvSpPr>
          <p:cNvPr id="117" name="Shape 117"/>
          <p:cNvSpPr txBox="1"/>
          <p:nvPr/>
        </p:nvSpPr>
        <p:spPr>
          <a:xfrm>
            <a:off x="833250" y="4572000"/>
            <a:ext cx="7477500" cy="3587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baseline="0" dirty="0">
                <a:solidFill>
                  <a:srgbClr val="000000"/>
                </a:solidFill>
                <a:latin typeface="Arial"/>
                <a:ea typeface="Arial"/>
                <a:cs typeface="Arial"/>
                <a:sym typeface="Arial"/>
                <a:rtl val="0"/>
              </a:rPr>
              <a:t>PCI-Express ~25% lower latency</a:t>
            </a: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16</a:t>
            </a:fld>
            <a:endParaRPr lang="en-US" sz="2200" b="1" dirty="0"/>
          </a:p>
        </p:txBody>
      </p:sp>
      <p:pic>
        <p:nvPicPr>
          <p:cNvPr id="8" name="Picture 7" descr="solr-test-99percentile-latency (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3979549" cy="3124200"/>
          </a:xfrm>
          <a:prstGeom prst="rect">
            <a:avLst/>
          </a:prstGeom>
        </p:spPr>
      </p:pic>
      <p:pic>
        <p:nvPicPr>
          <p:cNvPr id="10" name="Picture 9" descr="solr-test-avg-latenc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600200"/>
            <a:ext cx="3810000" cy="3063638"/>
          </a:xfrm>
          <a:prstGeom prst="rect">
            <a:avLst/>
          </a:prstGeom>
        </p:spPr>
      </p:pic>
    </p:spTree>
    <p:extLst>
      <p:ext uri="{BB962C8B-B14F-4D97-AF65-F5344CB8AC3E}">
        <p14:creationId xmlns:p14="http://schemas.microsoft.com/office/powerpoint/2010/main" val="2987290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idx="4294967295"/>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a:solidFill>
                  <a:srgbClr val="1B3384"/>
                </a:solidFill>
                <a:latin typeface="Arial"/>
                <a:ea typeface="Arial"/>
                <a:cs typeface="Arial"/>
                <a:sym typeface="Arial"/>
                <a:rtl val="0"/>
              </a:rPr>
              <a:t>Testing </a:t>
            </a:r>
            <a:r>
              <a:rPr lang="en-US" sz="3000" b="1" i="0" u="none" strike="noStrike" cap="none" baseline="0" dirty="0" smtClean="0">
                <a:solidFill>
                  <a:srgbClr val="1B3384"/>
                </a:solidFill>
                <a:latin typeface="Arial"/>
                <a:ea typeface="Arial"/>
                <a:cs typeface="Arial"/>
                <a:sym typeface="Arial"/>
                <a:rtl val="0"/>
              </a:rPr>
              <a:t>Framework (BITS) -</a:t>
            </a:r>
            <a:br>
              <a:rPr lang="en-US" sz="3000" b="1" i="0" u="none" strike="noStrike" cap="none" baseline="0" dirty="0" smtClean="0">
                <a:solidFill>
                  <a:srgbClr val="1B3384"/>
                </a:solidFill>
                <a:latin typeface="Arial"/>
                <a:ea typeface="Arial"/>
                <a:cs typeface="Arial"/>
                <a:sym typeface="Arial"/>
                <a:rtl val="0"/>
              </a:rPr>
            </a:br>
            <a:r>
              <a:rPr lang="en-US" sz="3000" b="1" i="0" u="none" strike="noStrike" cap="none" baseline="0" dirty="0" smtClean="0">
                <a:solidFill>
                  <a:srgbClr val="1B3384"/>
                </a:solidFill>
                <a:latin typeface="Arial"/>
                <a:ea typeface="Arial"/>
                <a:cs typeface="Arial"/>
                <a:sym typeface="Arial"/>
                <a:rtl val="0"/>
              </a:rPr>
              <a:t> </a:t>
            </a:r>
            <a:r>
              <a:rPr lang="en-US" sz="3000" b="1" dirty="0" smtClean="0">
                <a:solidFill>
                  <a:srgbClr val="1B3384"/>
                </a:solidFill>
              </a:rPr>
              <a:t>Berkeley Interactive and Throughput Suite</a:t>
            </a:r>
            <a:endParaRPr lang="en-US" sz="3000" b="1" i="0" u="none" strike="noStrike" cap="none" baseline="0" dirty="0">
              <a:solidFill>
                <a:srgbClr val="1B3384"/>
              </a:solidFill>
              <a:latin typeface="Arial"/>
              <a:ea typeface="Arial"/>
              <a:cs typeface="Arial"/>
              <a:sym typeface="Arial"/>
              <a:rtl val="0"/>
            </a:endParaRPr>
          </a:p>
        </p:txBody>
      </p:sp>
      <p:sp>
        <p:nvSpPr>
          <p:cNvPr id="134" name="Shape 134"/>
          <p:cNvSpPr txBox="1"/>
          <p:nvPr/>
        </p:nvSpPr>
        <p:spPr>
          <a:xfrm>
            <a:off x="228600" y="1676400"/>
            <a:ext cx="7086600" cy="4191000"/>
          </a:xfrm>
          <a:prstGeom prst="rect">
            <a:avLst/>
          </a:prstGeom>
          <a:noFill/>
          <a:ln>
            <a:noFill/>
          </a:ln>
        </p:spPr>
        <p:txBody>
          <a:bodyPr lIns="91425" tIns="91425" rIns="91425" bIns="91425" anchor="t" anchorCtr="0">
            <a:noAutofit/>
          </a:bodyPr>
          <a:lstStyle/>
          <a:p>
            <a:r>
              <a:rPr lang="en-US" sz="2200" b="1" dirty="0" smtClean="0">
                <a:latin typeface="Calibri"/>
                <a:cs typeface="Calibri"/>
              </a:rPr>
              <a:t>Berkeley </a:t>
            </a:r>
            <a:r>
              <a:rPr lang="en-US" sz="2200" b="1" dirty="0">
                <a:latin typeface="Calibri"/>
                <a:cs typeface="Calibri"/>
              </a:rPr>
              <a:t>Interactive Throughput Suite (BITS</a:t>
            </a:r>
            <a:r>
              <a:rPr lang="en-US" sz="2200" b="1" dirty="0" smtClean="0">
                <a:latin typeface="Calibri"/>
                <a:cs typeface="Calibri"/>
              </a:rPr>
              <a:t>):</a:t>
            </a:r>
          </a:p>
          <a:p>
            <a:r>
              <a:rPr lang="en-US" sz="2200" dirty="0" smtClean="0">
                <a:latin typeface="Calibri"/>
                <a:cs typeface="Calibri"/>
              </a:rPr>
              <a:t>a </a:t>
            </a:r>
            <a:r>
              <a:rPr lang="en-US" sz="2200" dirty="0">
                <a:latin typeface="Calibri"/>
                <a:cs typeface="Calibri"/>
              </a:rPr>
              <a:t>benchmarking suite for datacenter-scale computing, currently in development</a:t>
            </a:r>
            <a:r>
              <a:rPr lang="en-US" sz="2200" dirty="0" smtClean="0">
                <a:latin typeface="Calibri"/>
                <a:cs typeface="Calibri"/>
              </a:rPr>
              <a:t>.</a:t>
            </a:r>
          </a:p>
          <a:p>
            <a:endParaRPr lang="en-US" sz="2200" dirty="0">
              <a:latin typeface="Calibri"/>
              <a:cs typeface="Calibri"/>
            </a:endParaRPr>
          </a:p>
          <a:p>
            <a:r>
              <a:rPr lang="en-US" sz="2200" b="1" dirty="0">
                <a:latin typeface="Calibri"/>
                <a:cs typeface="Calibri"/>
              </a:rPr>
              <a:t>Goal:</a:t>
            </a:r>
            <a:r>
              <a:rPr lang="en-US" sz="2200" dirty="0">
                <a:latin typeface="Calibri"/>
                <a:cs typeface="Calibri"/>
              </a:rPr>
              <a:t> test batch and interactive (latency-sensitive) workloads</a:t>
            </a:r>
            <a:r>
              <a:rPr lang="en-US" sz="2200" dirty="0" smtClean="0">
                <a:latin typeface="Calibri"/>
                <a:cs typeface="Calibri"/>
              </a:rPr>
              <a:t>.</a:t>
            </a:r>
          </a:p>
          <a:p>
            <a:endParaRPr lang="en-US" sz="2200" dirty="0">
              <a:latin typeface="Calibri"/>
              <a:cs typeface="Calibri"/>
            </a:endParaRPr>
          </a:p>
          <a:p>
            <a:r>
              <a:rPr lang="en-US" sz="2200" b="1" dirty="0">
                <a:latin typeface="Calibri"/>
                <a:cs typeface="Calibri"/>
              </a:rPr>
              <a:t>4 stages: </a:t>
            </a:r>
            <a:r>
              <a:rPr lang="en-US" sz="2200" dirty="0">
                <a:latin typeface="Calibri"/>
                <a:cs typeface="Calibri"/>
              </a:rPr>
              <a:t>setup, data generation, execute, teardown</a:t>
            </a:r>
            <a:r>
              <a:rPr lang="en-US" sz="2200" dirty="0" smtClean="0">
                <a:latin typeface="Calibri"/>
                <a:cs typeface="Calibri"/>
              </a:rPr>
              <a:t>.</a:t>
            </a:r>
          </a:p>
          <a:p>
            <a:endParaRPr lang="en-US" sz="2200" dirty="0">
              <a:latin typeface="Calibri"/>
              <a:cs typeface="Calibri"/>
            </a:endParaRPr>
          </a:p>
          <a:p>
            <a:r>
              <a:rPr lang="en-US" sz="2200" b="1" dirty="0" smtClean="0">
                <a:latin typeface="Calibri"/>
                <a:cs typeface="Calibri"/>
              </a:rPr>
              <a:t>Development:</a:t>
            </a:r>
            <a:r>
              <a:rPr lang="en-US" sz="2200" dirty="0" smtClean="0">
                <a:latin typeface="Calibri"/>
                <a:cs typeface="Calibri"/>
              </a:rPr>
              <a:t> Written </a:t>
            </a:r>
            <a:r>
              <a:rPr lang="en-US" sz="2200" dirty="0">
                <a:latin typeface="Calibri"/>
                <a:cs typeface="Calibri"/>
              </a:rPr>
              <a:t>in Python, it also makes use of popular, open-source tools for tasks such as load generation and performance monitoring</a:t>
            </a:r>
            <a:endParaRPr lang="en-US" sz="2200" dirty="0">
              <a:solidFill>
                <a:schemeClr val="dk1"/>
              </a:solidFill>
              <a:latin typeface="Calibri"/>
              <a:cs typeface="Calibri"/>
            </a:endParaRPr>
          </a:p>
        </p:txBody>
      </p:sp>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17</a:t>
            </a:fld>
            <a:endParaRPr lang="en-US" sz="2200" b="1" dirty="0"/>
          </a:p>
        </p:txBody>
      </p:sp>
    </p:spTree>
    <p:extLst>
      <p:ext uri="{BB962C8B-B14F-4D97-AF65-F5344CB8AC3E}">
        <p14:creationId xmlns:p14="http://schemas.microsoft.com/office/powerpoint/2010/main" val="14251680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0" y="1600200"/>
            <a:ext cx="8458200" cy="4525963"/>
          </a:xfrm>
          <a:prstGeom prst="rect">
            <a:avLst/>
          </a:prstGeom>
          <a:noFill/>
          <a:ln>
            <a:noFill/>
          </a:ln>
        </p:spPr>
        <p:txBody>
          <a:bodyPr lIns="91425" tIns="45700" rIns="91425" bIns="45700" anchor="t" anchorCtr="0">
            <a:noAutofit/>
          </a:bodyPr>
          <a:lstStyle/>
          <a:p>
            <a:pPr>
              <a:spcBef>
                <a:spcPts val="0"/>
              </a:spcBef>
            </a:pPr>
            <a:r>
              <a:rPr lang="en-US" sz="2200" b="1" dirty="0" smtClean="0">
                <a:solidFill>
                  <a:schemeClr val="dk1"/>
                </a:solidFill>
                <a:latin typeface="Calibri"/>
                <a:ea typeface="Calibri"/>
                <a:cs typeface="Calibri"/>
                <a:sym typeface="Calibri"/>
              </a:rPr>
              <a:t> Benchmarks / Workloads:</a:t>
            </a:r>
            <a:endParaRPr lang="en-US" sz="2200" b="1"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A number of </a:t>
            </a:r>
            <a:r>
              <a:rPr lang="en-US" sz="2200" dirty="0" smtClean="0">
                <a:solidFill>
                  <a:schemeClr val="dk1"/>
                </a:solidFill>
                <a:latin typeface="Calibri"/>
                <a:ea typeface="Calibri"/>
                <a:cs typeface="Calibri"/>
                <a:sym typeface="Calibri"/>
              </a:rPr>
              <a:t>genomics and batch workloads </a:t>
            </a:r>
            <a:r>
              <a:rPr lang="en-US" sz="2200" dirty="0" smtClean="0">
                <a:solidFill>
                  <a:schemeClr val="dk1"/>
                </a:solidFill>
                <a:latin typeface="Calibri"/>
                <a:ea typeface="Calibri"/>
                <a:cs typeface="Calibri"/>
                <a:sym typeface="Calibri"/>
              </a:rPr>
              <a:t>are running on EC2, need to run on Firebox-</a:t>
            </a:r>
            <a:r>
              <a:rPr lang="en-US" sz="2200" dirty="0" smtClean="0">
                <a:solidFill>
                  <a:schemeClr val="dk1"/>
                </a:solidFill>
                <a:latin typeface="Calibri"/>
                <a:ea typeface="Calibri"/>
                <a:cs typeface="Calibri"/>
                <a:sym typeface="Calibri"/>
              </a:rPr>
              <a:t>0</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Currently no benchmark at the “WSC Executive” layer</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What other workloads to look at?</a:t>
            </a:r>
          </a:p>
          <a:p>
            <a:pPr marL="635000" lvl="1" indent="0">
              <a:spcBef>
                <a:spcPts val="0"/>
              </a:spcBef>
              <a:buNone/>
            </a:pPr>
            <a:endParaRPr lang="en-US" sz="2200" dirty="0" smtClean="0">
              <a:solidFill>
                <a:schemeClr val="dk1"/>
              </a:solidFill>
              <a:latin typeface="Calibri"/>
              <a:ea typeface="Calibri"/>
              <a:cs typeface="Calibri"/>
              <a:sym typeface="Calibri"/>
            </a:endParaRPr>
          </a:p>
          <a:p>
            <a:pPr>
              <a:spcBef>
                <a:spcPts val="0"/>
              </a:spcBef>
            </a:pPr>
            <a:r>
              <a:rPr lang="en-US" sz="2200" b="1" dirty="0" smtClean="0">
                <a:solidFill>
                  <a:schemeClr val="dk1"/>
                </a:solidFill>
                <a:latin typeface="Calibri"/>
                <a:ea typeface="Calibri"/>
                <a:cs typeface="Calibri"/>
                <a:sym typeface="Calibri"/>
              </a:rPr>
              <a:t> </a:t>
            </a:r>
            <a:r>
              <a:rPr lang="en-US" sz="2200" b="1" dirty="0" err="1" smtClean="0">
                <a:solidFill>
                  <a:schemeClr val="dk1"/>
                </a:solidFill>
                <a:latin typeface="Calibri"/>
                <a:ea typeface="Calibri"/>
                <a:cs typeface="Calibri"/>
                <a:sym typeface="Calibri"/>
              </a:rPr>
              <a:t>Aerospike</a:t>
            </a:r>
            <a:r>
              <a:rPr lang="en-US" sz="2200" b="1" dirty="0" smtClean="0">
                <a:solidFill>
                  <a:schemeClr val="dk1"/>
                </a:solidFill>
                <a:latin typeface="Calibri"/>
                <a:ea typeface="Calibri"/>
                <a:cs typeface="Calibri"/>
                <a:sym typeface="Calibri"/>
              </a:rPr>
              <a:t> </a:t>
            </a:r>
            <a:r>
              <a:rPr lang="en-US" sz="2200" b="1" dirty="0" err="1" smtClean="0">
                <a:solidFill>
                  <a:schemeClr val="dk1"/>
                </a:solidFill>
                <a:latin typeface="Calibri"/>
                <a:ea typeface="Calibri"/>
                <a:cs typeface="Calibri"/>
                <a:sym typeface="Calibri"/>
              </a:rPr>
              <a:t>vs</a:t>
            </a:r>
            <a:r>
              <a:rPr lang="en-US" sz="2200" b="1" dirty="0" smtClean="0">
                <a:solidFill>
                  <a:schemeClr val="dk1"/>
                </a:solidFill>
                <a:latin typeface="Calibri"/>
                <a:ea typeface="Calibri"/>
                <a:cs typeface="Calibri"/>
                <a:sym typeface="Calibri"/>
              </a:rPr>
              <a:t> Cassandra </a:t>
            </a:r>
            <a:r>
              <a:rPr lang="en-US" sz="2200" b="1" dirty="0" smtClean="0">
                <a:solidFill>
                  <a:schemeClr val="dk1"/>
                </a:solidFill>
                <a:latin typeface="Calibri"/>
                <a:ea typeface="Calibri"/>
                <a:cs typeface="Calibri"/>
                <a:sym typeface="Calibri"/>
              </a:rPr>
              <a:t>results:</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Understand </a:t>
            </a: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 Cassandra performance on the D and E workloads (YCSB)</a:t>
            </a:r>
          </a:p>
          <a:p>
            <a:pPr>
              <a:spcBef>
                <a:spcPts val="0"/>
              </a:spcBef>
            </a:pPr>
            <a:endParaRPr lang="en-US" sz="2200" dirty="0">
              <a:solidFill>
                <a:schemeClr val="dk1"/>
              </a:solidFill>
              <a:latin typeface="Calibri"/>
              <a:ea typeface="Calibri"/>
              <a:cs typeface="Calibri"/>
              <a:sym typeface="Calibri"/>
            </a:endParaRPr>
          </a:p>
          <a:p>
            <a:pPr>
              <a:spcBef>
                <a:spcPts val="0"/>
              </a:spcBef>
            </a:pPr>
            <a:r>
              <a:rPr lang="en-US" sz="2200" b="1" dirty="0" smtClean="0">
                <a:solidFill>
                  <a:schemeClr val="dk1"/>
                </a:solidFill>
                <a:latin typeface="Calibri"/>
                <a:ea typeface="Calibri"/>
                <a:cs typeface="Calibri"/>
                <a:sym typeface="Calibri"/>
              </a:rPr>
              <a:t> BITS</a:t>
            </a:r>
            <a:r>
              <a:rPr lang="en-US" sz="2200" b="1" dirty="0">
                <a:solidFill>
                  <a:schemeClr val="dk1"/>
                </a:solidFill>
                <a:latin typeface="Calibri"/>
                <a:ea typeface="Calibri"/>
                <a:cs typeface="Calibri"/>
                <a:sym typeface="Calibri"/>
              </a:rPr>
              <a:t>:</a:t>
            </a:r>
          </a:p>
          <a:p>
            <a:pPr lvl="1">
              <a:spcBef>
                <a:spcPts val="0"/>
              </a:spcBef>
            </a:pPr>
            <a:r>
              <a:rPr lang="en-US" sz="2200" dirty="0">
                <a:solidFill>
                  <a:schemeClr val="dk1"/>
                </a:solidFill>
                <a:latin typeface="Calibri"/>
                <a:ea typeface="Calibri"/>
                <a:cs typeface="Calibri"/>
                <a:sym typeface="Calibri"/>
              </a:rPr>
              <a:t> Effort just getting started</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There are other benchmarks / frameworks we can leverage</a:t>
            </a:r>
            <a:endParaRPr lang="en-US" sz="22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18</a:t>
            </a:fld>
            <a:endParaRPr lang="en-US" sz="2200" b="1" dirty="0"/>
          </a:p>
        </p:txBody>
      </p:sp>
    </p:spTree>
    <p:extLst>
      <p:ext uri="{BB962C8B-B14F-4D97-AF65-F5344CB8AC3E}">
        <p14:creationId xmlns:p14="http://schemas.microsoft.com/office/powerpoint/2010/main" val="3530436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19</a:t>
            </a:fld>
            <a:endParaRPr lang="en-US" sz="2200" b="1" dirty="0"/>
          </a:p>
        </p:txBody>
      </p:sp>
      <p:sp>
        <p:nvSpPr>
          <p:cNvPr id="17" name="Shape 191"/>
          <p:cNvSpPr/>
          <p:nvPr/>
        </p:nvSpPr>
        <p:spPr>
          <a:xfrm>
            <a:off x="3505200" y="4419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18" name="TextBox 17"/>
          <p:cNvSpPr txBox="1"/>
          <p:nvPr/>
        </p:nvSpPr>
        <p:spPr>
          <a:xfrm>
            <a:off x="228600" y="4522113"/>
            <a:ext cx="1017827" cy="461665"/>
          </a:xfrm>
          <a:prstGeom prst="rect">
            <a:avLst/>
          </a:prstGeom>
          <a:noFill/>
        </p:spPr>
        <p:txBody>
          <a:bodyPr wrap="none" rtlCol="0">
            <a:spAutoFit/>
          </a:bodyPr>
          <a:lstStyle/>
          <a:p>
            <a:r>
              <a:rPr lang="en-US" sz="2400" dirty="0" smtClean="0">
                <a:latin typeface="Calibri"/>
                <a:cs typeface="Calibri"/>
              </a:rPr>
              <a:t>XARCC</a:t>
            </a:r>
            <a:endParaRPr lang="en-US" sz="2400" dirty="0">
              <a:latin typeface="Calibri"/>
              <a:cs typeface="Calibri"/>
            </a:endParaRPr>
          </a:p>
        </p:txBody>
      </p:sp>
    </p:spTree>
    <p:extLst>
      <p:ext uri="{BB962C8B-B14F-4D97-AF65-F5344CB8AC3E}">
        <p14:creationId xmlns:p14="http://schemas.microsoft.com/office/powerpoint/2010/main" val="21149176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362200" y="3810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err="1" smtClean="0">
                <a:solidFill>
                  <a:schemeClr val="dk1"/>
                </a:solidFill>
                <a:latin typeface="Calibri"/>
                <a:ea typeface="Calibri"/>
                <a:cs typeface="Calibri"/>
                <a:sym typeface="Calibri"/>
              </a:rPr>
              <a:t>FireBox</a:t>
            </a:r>
            <a:r>
              <a:rPr lang="en-US" sz="4400" b="0" i="0" u="none" strike="noStrike" cap="none" dirty="0" smtClean="0">
                <a:solidFill>
                  <a:schemeClr val="dk1"/>
                </a:solidFill>
                <a:latin typeface="Calibri"/>
                <a:ea typeface="Calibri"/>
                <a:cs typeface="Calibri"/>
                <a:sym typeface="Calibri"/>
              </a:rPr>
              <a:t> Stack</a:t>
            </a:r>
            <a:endParaRPr lang="en-US" sz="4400" b="0" i="0" u="none" strike="noStrike" cap="none" baseline="0" dirty="0">
              <a:solidFill>
                <a:schemeClr val="dk1"/>
              </a:solidFill>
              <a:latin typeface="Calibri"/>
              <a:ea typeface="Calibri"/>
              <a:cs typeface="Calibri"/>
              <a:sym typeface="Calibri"/>
            </a:endParaRPr>
          </a:p>
        </p:txBody>
      </p:sp>
      <p:pic>
        <p:nvPicPr>
          <p:cNvPr id="126" name="Shape 126"/>
          <p:cNvPicPr preferRelativeResize="0"/>
          <p:nvPr/>
        </p:nvPicPr>
        <p:blipFill rotWithShape="1">
          <a:blip r:embed="rId3">
            <a:alphaModFix/>
          </a:blip>
          <a:srcRect/>
          <a:stretch/>
        </p:blipFill>
        <p:spPr>
          <a:xfrm>
            <a:off x="315286" y="1295400"/>
            <a:ext cx="8295314" cy="5414996"/>
          </a:xfrm>
          <a:prstGeom prst="rect">
            <a:avLst/>
          </a:prstGeom>
          <a:noFill/>
          <a:ln>
            <a:noFill/>
          </a:ln>
        </p:spPr>
      </p:pic>
      <p:sp>
        <p:nvSpPr>
          <p:cNvPr id="127" name="Shape 127"/>
          <p:cNvSpPr/>
          <p:nvPr/>
        </p:nvSpPr>
        <p:spPr>
          <a:xfrm>
            <a:off x="1753216" y="4555573"/>
            <a:ext cx="6098093"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28" name="Shape 128"/>
          <p:cNvSpPr/>
          <p:nvPr/>
        </p:nvSpPr>
        <p:spPr>
          <a:xfrm>
            <a:off x="1763699" y="6152846"/>
            <a:ext cx="2014835"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29" name="Shape 129"/>
          <p:cNvCxnSpPr/>
          <p:nvPr/>
        </p:nvCxnSpPr>
        <p:spPr>
          <a:xfrm rot="10800000" flipH="1">
            <a:off x="224587" y="4887057"/>
            <a:ext cx="887243" cy="160734"/>
          </a:xfrm>
          <a:prstGeom prst="straightConnector1">
            <a:avLst/>
          </a:prstGeom>
          <a:noFill/>
          <a:ln w="38100" cap="flat">
            <a:solidFill>
              <a:srgbClr val="FF0000"/>
            </a:solidFill>
            <a:prstDash val="solid"/>
            <a:round/>
            <a:headEnd type="none" w="med" len="med"/>
            <a:tailEnd type="stealth" w="lg" len="lg"/>
          </a:ln>
        </p:spPr>
      </p:cxnSp>
      <p:cxnSp>
        <p:nvCxnSpPr>
          <p:cNvPr id="130" name="Shape 130"/>
          <p:cNvCxnSpPr/>
          <p:nvPr/>
        </p:nvCxnSpPr>
        <p:spPr>
          <a:xfrm rot="10800000" flipH="1">
            <a:off x="1219200" y="6476999"/>
            <a:ext cx="533399" cy="152401"/>
          </a:xfrm>
          <a:prstGeom prst="straightConnector1">
            <a:avLst/>
          </a:prstGeom>
          <a:noFill/>
          <a:ln w="38100" cap="flat">
            <a:solidFill>
              <a:srgbClr val="FF0000"/>
            </a:solidFill>
            <a:prstDash val="solid"/>
            <a:round/>
            <a:headEnd type="none" w="med" len="med"/>
            <a:tailEnd type="stealth" w="lg" len="lg"/>
          </a:ln>
        </p:spPr>
      </p:cxnSp>
      <p:sp>
        <p:nvSpPr>
          <p:cNvPr id="131" name="Shape 131"/>
          <p:cNvSpPr/>
          <p:nvPr/>
        </p:nvSpPr>
        <p:spPr>
          <a:xfrm>
            <a:off x="1839900" y="1461232"/>
            <a:ext cx="5170498" cy="519967"/>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2" name="Shape 132"/>
          <p:cNvCxnSpPr/>
          <p:nvPr/>
        </p:nvCxnSpPr>
        <p:spPr>
          <a:xfrm rot="10800000" flipH="1">
            <a:off x="674712" y="2071232"/>
            <a:ext cx="887243" cy="160734"/>
          </a:xfrm>
          <a:prstGeom prst="straightConnector1">
            <a:avLst/>
          </a:prstGeom>
          <a:noFill/>
          <a:ln w="38100" cap="flat">
            <a:solidFill>
              <a:srgbClr val="FF0000"/>
            </a:solidFill>
            <a:prstDash val="solid"/>
            <a:round/>
            <a:headEnd type="none" w="med" len="med"/>
            <a:tailEnd type="stealth" w="lg" len="lg"/>
          </a:ln>
        </p:spPr>
      </p:cxnSp>
      <p:sp>
        <p:nvSpPr>
          <p:cNvPr id="133" name="Shape 133"/>
          <p:cNvSpPr/>
          <p:nvPr/>
        </p:nvSpPr>
        <p:spPr>
          <a:xfrm>
            <a:off x="1752600" y="2667000"/>
            <a:ext cx="6096000" cy="762000"/>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34" name="Shape 134"/>
          <p:cNvSpPr/>
          <p:nvPr/>
        </p:nvSpPr>
        <p:spPr>
          <a:xfrm>
            <a:off x="1752600" y="5562600"/>
            <a:ext cx="6096000" cy="30479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5" name="Shape 135"/>
          <p:cNvCxnSpPr/>
          <p:nvPr/>
        </p:nvCxnSpPr>
        <p:spPr>
          <a:xfrm rot="10800000" flipH="1">
            <a:off x="533400" y="3352799"/>
            <a:ext cx="990599" cy="313135"/>
          </a:xfrm>
          <a:prstGeom prst="straightConnector1">
            <a:avLst/>
          </a:prstGeom>
          <a:noFill/>
          <a:ln w="38100" cap="flat">
            <a:solidFill>
              <a:srgbClr val="FF0000"/>
            </a:solidFill>
            <a:prstDash val="solid"/>
            <a:round/>
            <a:headEnd type="none" w="med" len="med"/>
            <a:tailEnd type="stealth" w="lg" len="lg"/>
          </a:ln>
        </p:spPr>
      </p:cxnSp>
      <p:cxnSp>
        <p:nvCxnSpPr>
          <p:cNvPr id="136" name="Shape 136"/>
          <p:cNvCxnSpPr/>
          <p:nvPr/>
        </p:nvCxnSpPr>
        <p:spPr>
          <a:xfrm rot="10800000" flipH="1">
            <a:off x="838200" y="5791199"/>
            <a:ext cx="762000" cy="152401"/>
          </a:xfrm>
          <a:prstGeom prst="straightConnector1">
            <a:avLst/>
          </a:prstGeom>
          <a:noFill/>
          <a:ln w="38100" cap="flat">
            <a:solidFill>
              <a:srgbClr val="FF0000"/>
            </a:solidFill>
            <a:prstDash val="solid"/>
            <a:round/>
            <a:headEnd type="none" w="med" len="med"/>
            <a:tailEnd type="stealth" w="lg" len="lg"/>
          </a:ln>
        </p:spPr>
      </p:cxnSp>
    </p:spTree>
    <p:extLst>
      <p:ext uri="{BB962C8B-B14F-4D97-AF65-F5344CB8AC3E}">
        <p14:creationId xmlns:p14="http://schemas.microsoft.com/office/powerpoint/2010/main" val="15286649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85800" y="4795856"/>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7" name="Rectangle 26"/>
          <p:cNvSpPr/>
          <p:nvPr/>
        </p:nvSpPr>
        <p:spPr bwMode="auto">
          <a:xfrm>
            <a:off x="3090108" y="4795856"/>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9" name="Rectangle 28"/>
          <p:cNvSpPr/>
          <p:nvPr/>
        </p:nvSpPr>
        <p:spPr bwMode="auto">
          <a:xfrm>
            <a:off x="5543124" y="4795856"/>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Interactive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0" name="Rectangle 29"/>
          <p:cNvSpPr/>
          <p:nvPr/>
        </p:nvSpPr>
        <p:spPr bwMode="auto">
          <a:xfrm>
            <a:off x="685800" y="5459952"/>
            <a:ext cx="7109232" cy="5598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llerton"/>
                <a:ea typeface="ＭＳ Ｐゴシック" pitchFamily="-65" charset="-128"/>
                <a:cs typeface="Allerton"/>
              </a:rPr>
              <a:t>10GBit Ethernet</a:t>
            </a:r>
            <a:endParaRPr kumimoji="0" lang="en-US" sz="1600" b="0" i="0" u="none" strike="noStrike" cap="none" normalizeH="0" baseline="0" dirty="0">
              <a:ln>
                <a:noFill/>
              </a:ln>
              <a:solidFill>
                <a:schemeClr val="bg1"/>
              </a:solidFill>
              <a:effectLst/>
              <a:latin typeface="Allerton"/>
              <a:ea typeface="ＭＳ Ｐゴシック" pitchFamily="-65" charset="-128"/>
              <a:cs typeface="Allerton"/>
            </a:endParaRPr>
          </a:p>
        </p:txBody>
      </p:sp>
      <p:sp>
        <p:nvSpPr>
          <p:cNvPr id="32" name="Rectangle 31"/>
          <p:cNvSpPr/>
          <p:nvPr/>
        </p:nvSpPr>
        <p:spPr bwMode="auto">
          <a:xfrm>
            <a:off x="685800" y="4114268"/>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Hypervisor (</a:t>
            </a:r>
            <a:r>
              <a:rPr kumimoji="0" lang="en-US" sz="1600" b="0"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33" name="Rectangle 32"/>
          <p:cNvSpPr/>
          <p:nvPr/>
        </p:nvSpPr>
        <p:spPr bwMode="auto">
          <a:xfrm>
            <a:off x="685797" y="3186964"/>
            <a:ext cx="1826457" cy="81606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Linux + Cluster Manager (</a:t>
            </a:r>
            <a:r>
              <a:rPr lang="en-US" sz="1600" dirty="0" err="1" smtClean="0">
                <a:latin typeface="Allerton"/>
                <a:ea typeface="ＭＳ Ｐゴシック" pitchFamily="-65" charset="-128"/>
                <a:cs typeface="Allerton"/>
              </a:rPr>
              <a:t>Mesos</a:t>
            </a:r>
            <a:r>
              <a:rPr lang="en-US" sz="1600" dirty="0" smtClean="0">
                <a:latin typeface="Allerton"/>
                <a:ea typeface="ＭＳ Ｐゴシック" pitchFamily="-65" charset="-128"/>
                <a:cs typeface="Allerton"/>
              </a:rPr>
              <a: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4" name="Rectangle 33"/>
          <p:cNvSpPr/>
          <p:nvPr/>
        </p:nvSpPr>
        <p:spPr bwMode="auto">
          <a:xfrm>
            <a:off x="685798" y="2528063"/>
            <a:ext cx="890154"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5" name="Rectangle 34"/>
          <p:cNvSpPr/>
          <p:nvPr/>
        </p:nvSpPr>
        <p:spPr bwMode="auto">
          <a:xfrm>
            <a:off x="1645087" y="2528063"/>
            <a:ext cx="867167"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6" name="Rectangle 35"/>
          <p:cNvSpPr/>
          <p:nvPr/>
        </p:nvSpPr>
        <p:spPr bwMode="auto">
          <a:xfrm>
            <a:off x="685798" y="1799280"/>
            <a:ext cx="890155"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7" name="Rectangle 36"/>
          <p:cNvSpPr/>
          <p:nvPr/>
        </p:nvSpPr>
        <p:spPr bwMode="auto">
          <a:xfrm>
            <a:off x="1645087" y="1799280"/>
            <a:ext cx="867167"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8" name="Rectangle 37"/>
          <p:cNvSpPr/>
          <p:nvPr/>
        </p:nvSpPr>
        <p:spPr bwMode="auto">
          <a:xfrm>
            <a:off x="5543124" y="338912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Custom Services</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9" name="Rectangle 38"/>
          <p:cNvSpPr/>
          <p:nvPr/>
        </p:nvSpPr>
        <p:spPr bwMode="auto">
          <a:xfrm>
            <a:off x="5543124" y="4114268"/>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Linux</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40" name="Rectangle 39"/>
          <p:cNvSpPr/>
          <p:nvPr/>
        </p:nvSpPr>
        <p:spPr bwMode="auto">
          <a:xfrm>
            <a:off x="2577146" y="3186964"/>
            <a:ext cx="360562" cy="816064"/>
          </a:xfrm>
          <a:prstGeom prst="rect">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9" name="Subtitle 5"/>
          <p:cNvSpPr txBox="1">
            <a:spLocks/>
          </p:cNvSpPr>
          <p:nvPr/>
        </p:nvSpPr>
        <p:spPr>
          <a:xfrm>
            <a:off x="3200400" y="1503619"/>
            <a:ext cx="5171604" cy="195799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#1 Multi-tenancy:</a:t>
            </a:r>
          </a:p>
          <a:p>
            <a:pPr algn="l"/>
            <a:r>
              <a:rPr lang="en-US" sz="2000" dirty="0" smtClean="0">
                <a:solidFill>
                  <a:schemeClr val="tx1"/>
                </a:solidFill>
                <a:latin typeface="Oswald Light"/>
                <a:cs typeface="Oswald Light"/>
              </a:rPr>
              <a:t>* Lack of isolation and </a:t>
            </a:r>
            <a:r>
              <a:rPr lang="en-US" sz="2000" dirty="0" err="1" smtClean="0">
                <a:solidFill>
                  <a:schemeClr val="tx1"/>
                </a:solidFill>
                <a:latin typeface="Oswald Light"/>
                <a:cs typeface="Oswald Light"/>
              </a:rPr>
              <a:t>QoS</a:t>
            </a:r>
            <a:r>
              <a:rPr lang="en-US" sz="2000" dirty="0" smtClean="0">
                <a:solidFill>
                  <a:schemeClr val="tx1"/>
                </a:solidFill>
                <a:latin typeface="Oswald Light"/>
                <a:cs typeface="Oswald Light"/>
              </a:rPr>
              <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Resource Accounting</a:t>
            </a:r>
            <a:endParaRPr lang="en-US" sz="2000" dirty="0">
              <a:solidFill>
                <a:schemeClr val="tx1"/>
              </a:solidFill>
              <a:latin typeface="Oswald Light"/>
              <a:cs typeface="Oswald Light"/>
            </a:endParaRPr>
          </a:p>
        </p:txBody>
      </p:sp>
      <p:cxnSp>
        <p:nvCxnSpPr>
          <p:cNvPr id="21" name="Straight Arrow Connector 20"/>
          <p:cNvCxnSpPr>
            <a:stCxn id="19" idx="1"/>
          </p:cNvCxnSpPr>
          <p:nvPr/>
        </p:nvCxnSpPr>
        <p:spPr>
          <a:xfrm flipH="1">
            <a:off x="2895600" y="2482616"/>
            <a:ext cx="304800" cy="1611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Subtitle 5"/>
          <p:cNvSpPr txBox="1">
            <a:spLocks/>
          </p:cNvSpPr>
          <p:nvPr/>
        </p:nvSpPr>
        <p:spPr>
          <a:xfrm>
            <a:off x="3124200" y="1579819"/>
            <a:ext cx="4704924" cy="354296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#2 Interactive applications:</a:t>
            </a:r>
          </a:p>
          <a:p>
            <a:pPr algn="l"/>
            <a:r>
              <a:rPr lang="en-US" sz="2000" dirty="0" smtClean="0">
                <a:solidFill>
                  <a:schemeClr val="tx1"/>
                </a:solidFill>
                <a:latin typeface="Oswald Light"/>
                <a:cs typeface="Oswald Light"/>
              </a:rPr>
              <a:t>* Latencies (Tail-tolerance)</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Elasticity</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Failures</a:t>
            </a:r>
            <a:endParaRPr lang="en-US" sz="2000" dirty="0">
              <a:solidFill>
                <a:schemeClr val="tx1"/>
              </a:solidFill>
              <a:latin typeface="Oswald Light"/>
              <a:cs typeface="Oswald Light"/>
            </a:endParaRPr>
          </a:p>
        </p:txBody>
      </p:sp>
      <p:cxnSp>
        <p:nvCxnSpPr>
          <p:cNvPr id="23" name="Straight Arrow Connector 22"/>
          <p:cNvCxnSpPr/>
          <p:nvPr/>
        </p:nvCxnSpPr>
        <p:spPr>
          <a:xfrm>
            <a:off x="6297940" y="2528063"/>
            <a:ext cx="371138" cy="861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Subtitle 5"/>
          <p:cNvSpPr txBox="1">
            <a:spLocks/>
          </p:cNvSpPr>
          <p:nvPr/>
        </p:nvSpPr>
        <p:spPr>
          <a:xfrm>
            <a:off x="3124200" y="2057400"/>
            <a:ext cx="5452760" cy="354296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#3 Low Utilization (3-17% EC2 [1]):</a:t>
            </a:r>
          </a:p>
          <a:p>
            <a:pPr algn="l"/>
            <a:r>
              <a:rPr lang="en-US" sz="2000" dirty="0" smtClean="0">
                <a:solidFill>
                  <a:schemeClr val="tx1"/>
                </a:solidFill>
                <a:latin typeface="Oswald Light"/>
                <a:cs typeface="Oswald Light"/>
              </a:rPr>
              <a:t>* No sharing for interactive jobs</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Redundant OS, language runtime, etc.</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a:t>
            </a:r>
            <a:r>
              <a:rPr lang="en-US" sz="2000" dirty="0">
                <a:solidFill>
                  <a:schemeClr val="tx1"/>
                </a:solidFill>
                <a:latin typeface="Oswald Light"/>
                <a:cs typeface="Oswald Light"/>
              </a:rPr>
              <a:t> </a:t>
            </a:r>
            <a:r>
              <a:rPr lang="en-US" sz="2000" dirty="0" smtClean="0">
                <a:solidFill>
                  <a:schemeClr val="tx1"/>
                </a:solidFill>
                <a:latin typeface="Oswald Light"/>
                <a:cs typeface="Oswald Light"/>
              </a:rPr>
              <a:t>data structures</a:t>
            </a:r>
            <a:endParaRPr lang="en-US" sz="2000" dirty="0">
              <a:solidFill>
                <a:schemeClr val="tx1"/>
              </a:solidFill>
              <a:latin typeface="Oswald Light"/>
              <a:cs typeface="Oswald Light"/>
            </a:endParaRPr>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Motivation</a:t>
            </a:r>
            <a:endParaRPr lang="en-US" dirty="0"/>
          </a:p>
        </p:txBody>
      </p:sp>
      <p:sp>
        <p:nvSpPr>
          <p:cNvPr id="4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20</a:t>
            </a:fld>
            <a:endParaRPr lang="en-US" sz="2200" b="1" dirty="0"/>
          </a:p>
        </p:txBody>
      </p:sp>
    </p:spTree>
    <p:extLst>
      <p:ext uri="{BB962C8B-B14F-4D97-AF65-F5344CB8AC3E}">
        <p14:creationId xmlns:p14="http://schemas.microsoft.com/office/powerpoint/2010/main" val="139955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2" grpId="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idx="4294967295"/>
          </p:nvPr>
        </p:nvSpPr>
        <p:spPr>
          <a:xfrm>
            <a:off x="76200" y="2286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Prior </a:t>
            </a:r>
            <a:r>
              <a:rPr lang="en-US" sz="4400" b="0" i="0" u="none" strike="noStrike" cap="none" baseline="0" dirty="0" err="1" smtClean="0">
                <a:solidFill>
                  <a:schemeClr val="dk1"/>
                </a:solidFill>
                <a:latin typeface="Calibri"/>
                <a:ea typeface="Calibri"/>
                <a:cs typeface="Calibri"/>
                <a:sym typeface="Calibri"/>
              </a:rPr>
              <a:t>ParLab</a:t>
            </a:r>
            <a:r>
              <a:rPr lang="en-US" sz="4400" b="0" i="0" u="none" strike="noStrike" cap="none" baseline="0" dirty="0" smtClean="0">
                <a:solidFill>
                  <a:schemeClr val="dk1"/>
                </a:solidFill>
                <a:latin typeface="Calibri"/>
                <a:ea typeface="Calibri"/>
                <a:cs typeface="Calibri"/>
                <a:sym typeface="Calibri"/>
              </a:rPr>
              <a:t> </a:t>
            </a:r>
            <a:r>
              <a:rPr lang="en-US" sz="4400" dirty="0" smtClean="0">
                <a:solidFill>
                  <a:schemeClr val="dk1"/>
                </a:solidFill>
                <a:latin typeface="Calibri"/>
                <a:ea typeface="Calibri"/>
                <a:cs typeface="Calibri"/>
                <a:sym typeface="Calibri"/>
              </a:rPr>
              <a:t>Work:</a:t>
            </a:r>
            <a:br>
              <a:rPr lang="en-US" sz="4400" dirty="0" smtClean="0">
                <a:solidFill>
                  <a:schemeClr val="dk1"/>
                </a:solidFill>
                <a:latin typeface="Calibri"/>
                <a:ea typeface="Calibri"/>
                <a:cs typeface="Calibri"/>
                <a:sym typeface="Calibri"/>
              </a:rPr>
            </a:br>
            <a:r>
              <a:rPr lang="en-US" sz="3600" b="0" i="0" u="none" strike="noStrike" cap="none" baseline="0" dirty="0" smtClean="0">
                <a:solidFill>
                  <a:schemeClr val="dk1"/>
                </a:solidFill>
                <a:latin typeface="Calibri"/>
                <a:ea typeface="Calibri"/>
                <a:cs typeface="Calibri"/>
                <a:sym typeface="Calibri"/>
              </a:rPr>
              <a:t>Tessellation</a:t>
            </a:r>
            <a:endParaRPr lang="en-US" sz="3600" b="0" i="0" u="none" strike="noStrike" cap="none" baseline="0" dirty="0">
              <a:solidFill>
                <a:schemeClr val="dk1"/>
              </a:solidFill>
              <a:latin typeface="Calibri"/>
              <a:ea typeface="Calibri"/>
              <a:cs typeface="Calibri"/>
              <a:sym typeface="Calibri"/>
            </a:endParaRPr>
          </a:p>
        </p:txBody>
      </p:sp>
      <p:sp>
        <p:nvSpPr>
          <p:cNvPr id="198" name="Shape 198"/>
          <p:cNvSpPr txBox="1">
            <a:spLocks noGrp="1"/>
          </p:cNvSpPr>
          <p:nvPr>
            <p:ph type="body" idx="4294967295"/>
          </p:nvPr>
        </p:nvSpPr>
        <p:spPr>
          <a:xfrm>
            <a:off x="0" y="1600200"/>
            <a:ext cx="37338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Adaptive Resource Centric Computing (ARCC)</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Package applications into </a:t>
            </a:r>
            <a:r>
              <a:rPr lang="en-US" sz="1950" b="0" i="1" u="none" strike="noStrike" cap="none" baseline="0" dirty="0">
                <a:solidFill>
                  <a:schemeClr val="dk1"/>
                </a:solidFill>
                <a:latin typeface="Calibri"/>
                <a:ea typeface="Calibri"/>
                <a:cs typeface="Calibri"/>
                <a:sym typeface="Calibri"/>
              </a:rPr>
              <a:t>cells </a:t>
            </a:r>
            <a:r>
              <a:rPr lang="en-US" sz="1950" b="0" i="0" u="none" strike="noStrike" cap="none" baseline="0" dirty="0">
                <a:solidFill>
                  <a:schemeClr val="dk1"/>
                </a:solidFill>
                <a:latin typeface="Calibri"/>
                <a:ea typeface="Calibri"/>
                <a:cs typeface="Calibri"/>
                <a:sym typeface="Calibri"/>
              </a:rPr>
              <a:t>with explicit resource allocation and </a:t>
            </a:r>
            <a:r>
              <a:rPr lang="en-US" sz="1950" b="0" i="0" u="none" strike="noStrike" cap="none" baseline="0" dirty="0" err="1">
                <a:solidFill>
                  <a:schemeClr val="dk1"/>
                </a:solidFill>
                <a:latin typeface="Calibri"/>
                <a:ea typeface="Calibri"/>
                <a:cs typeface="Calibri"/>
                <a:sym typeface="Calibri"/>
              </a:rPr>
              <a:t>QoS</a:t>
            </a:r>
            <a:r>
              <a:rPr lang="en-US" sz="1950" b="0" i="0" u="none" strike="noStrike" cap="none" baseline="0" dirty="0">
                <a:solidFill>
                  <a:schemeClr val="dk1"/>
                </a:solidFill>
                <a:latin typeface="Calibri"/>
                <a:ea typeface="Calibri"/>
                <a:cs typeface="Calibri"/>
                <a:sym typeface="Calibri"/>
              </a:rPr>
              <a:t> guarantees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Manage cells and resource allocation through a thin control plane</a:t>
            </a:r>
          </a:p>
          <a:p>
            <a:pPr marL="742950" marR="0" lvl="1" indent="-161290" algn="l" rtl="0">
              <a:lnSpc>
                <a:spcPct val="80000"/>
              </a:lnSpc>
              <a:spcBef>
                <a:spcPts val="392"/>
              </a:spcBef>
              <a:buClr>
                <a:schemeClr val="dk1"/>
              </a:buClr>
              <a:buFont typeface="Arial"/>
              <a:buNone/>
            </a:pPr>
            <a:endParaRPr sz="195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5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Service-oriented</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Cells subscribe to services provided by other cells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Service subscriptions == resource allocations</a:t>
            </a:r>
          </a:p>
        </p:txBody>
      </p:sp>
      <p:sp>
        <p:nvSpPr>
          <p:cNvPr id="199" name="Shape 199"/>
          <p:cNvSpPr/>
          <p:nvPr/>
        </p:nvSpPr>
        <p:spPr>
          <a:xfrm>
            <a:off x="4267200" y="2743200"/>
            <a:ext cx="4495800" cy="3886199"/>
          </a:xfrm>
          <a:prstGeom prst="roundRect">
            <a:avLst>
              <a:gd name="adj" fmla="val 16667"/>
            </a:avLst>
          </a:prstGeom>
          <a:solidFill>
            <a:schemeClr val="lt1"/>
          </a:solid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0" name="Shape 200"/>
          <p:cNvSpPr/>
          <p:nvPr/>
        </p:nvSpPr>
        <p:spPr>
          <a:xfrm>
            <a:off x="4648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1" name="Shape 201"/>
          <p:cNvSpPr txBox="1"/>
          <p:nvPr/>
        </p:nvSpPr>
        <p:spPr>
          <a:xfrm>
            <a:off x="4648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02" name="Shape 202"/>
          <p:cNvSpPr/>
          <p:nvPr/>
        </p:nvSpPr>
        <p:spPr>
          <a:xfrm>
            <a:off x="44958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3" name="Shape 203"/>
          <p:cNvSpPr/>
          <p:nvPr/>
        </p:nvSpPr>
        <p:spPr>
          <a:xfrm>
            <a:off x="45720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04" name="Shape 204"/>
          <p:cNvSpPr txBox="1"/>
          <p:nvPr/>
        </p:nvSpPr>
        <p:spPr>
          <a:xfrm>
            <a:off x="4572000" y="5257800"/>
            <a:ext cx="926860"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GUI</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05" name="Shape 205"/>
          <p:cNvPicPr preferRelativeResize="0"/>
          <p:nvPr/>
        </p:nvPicPr>
        <p:blipFill rotWithShape="1">
          <a:blip r:embed="rId3">
            <a:alphaModFix/>
          </a:blip>
          <a:srcRect/>
          <a:stretch/>
        </p:blipFill>
        <p:spPr>
          <a:xfrm>
            <a:off x="4876800" y="5715000"/>
            <a:ext cx="531625" cy="779974"/>
          </a:xfrm>
          <a:prstGeom prst="rect">
            <a:avLst/>
          </a:prstGeom>
          <a:noFill/>
          <a:ln>
            <a:noFill/>
          </a:ln>
        </p:spPr>
      </p:pic>
      <p:sp>
        <p:nvSpPr>
          <p:cNvPr id="206" name="Shape 206"/>
          <p:cNvSpPr txBox="1"/>
          <p:nvPr/>
        </p:nvSpPr>
        <p:spPr>
          <a:xfrm>
            <a:off x="4724400" y="2743200"/>
            <a:ext cx="3429000" cy="58477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Running System</a:t>
            </a:r>
          </a:p>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(Data Plane)</a:t>
            </a:r>
          </a:p>
        </p:txBody>
      </p:sp>
      <p:sp>
        <p:nvSpPr>
          <p:cNvPr id="207" name="Shape 207"/>
          <p:cNvSpPr txBox="1"/>
          <p:nvPr/>
        </p:nvSpPr>
        <p:spPr>
          <a:xfrm>
            <a:off x="7388704" y="1524000"/>
            <a:ext cx="1359266" cy="517064"/>
          </a:xfrm>
          <a:prstGeom prst="rect">
            <a:avLst/>
          </a:prstGeom>
          <a:noFill/>
          <a:ln>
            <a:noFill/>
          </a:ln>
        </p:spPr>
        <p:txBody>
          <a:bodyPr lIns="91425" tIns="45700" rIns="91425" bIns="45700" anchor="t" anchorCtr="0">
            <a:noAutofit/>
          </a:bodyPr>
          <a:lstStyle/>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Performance</a:t>
            </a:r>
          </a:p>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Reports</a:t>
            </a:r>
          </a:p>
        </p:txBody>
      </p:sp>
      <p:sp>
        <p:nvSpPr>
          <p:cNvPr id="208" name="Shape 208"/>
          <p:cNvSpPr txBox="1"/>
          <p:nvPr/>
        </p:nvSpPr>
        <p:spPr>
          <a:xfrm>
            <a:off x="4264504" y="1524000"/>
            <a:ext cx="1359266" cy="517064"/>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Resource</a:t>
            </a:r>
          </a:p>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Assignments</a:t>
            </a:r>
          </a:p>
        </p:txBody>
      </p:sp>
      <p:sp>
        <p:nvSpPr>
          <p:cNvPr id="209" name="Shape 209"/>
          <p:cNvSpPr/>
          <p:nvPr/>
        </p:nvSpPr>
        <p:spPr>
          <a:xfrm>
            <a:off x="4267200" y="1524000"/>
            <a:ext cx="4493103" cy="1034393"/>
          </a:xfrm>
          <a:prstGeom prst="roundRect">
            <a:avLst>
              <a:gd name="adj" fmla="val 16667"/>
            </a:avLst>
          </a:prstGeom>
          <a:no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lt1"/>
              </a:solidFill>
              <a:latin typeface="Calibri"/>
              <a:ea typeface="Calibri"/>
              <a:cs typeface="Calibri"/>
              <a:sym typeface="Calibri"/>
            </a:endParaRPr>
          </a:p>
        </p:txBody>
      </p:sp>
      <p:sp>
        <p:nvSpPr>
          <p:cNvPr id="210" name="Shape 210"/>
          <p:cNvSpPr/>
          <p:nvPr/>
        </p:nvSpPr>
        <p:spPr>
          <a:xfrm rot="-5400000" flipH="1">
            <a:off x="4999302" y="2154386"/>
            <a:ext cx="718207" cy="459421"/>
          </a:xfrm>
          <a:prstGeom prst="bentArrow">
            <a:avLst>
              <a:gd name="adj1" fmla="val 22212"/>
              <a:gd name="adj2" fmla="val 25000"/>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1" name="Shape 211"/>
          <p:cNvSpPr txBox="1"/>
          <p:nvPr/>
        </p:nvSpPr>
        <p:spPr>
          <a:xfrm rot="10800000" flipH="1">
            <a:off x="5128671" y="2024982"/>
            <a:ext cx="459421" cy="718207"/>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2" name="Shape 212"/>
          <p:cNvSpPr/>
          <p:nvPr/>
        </p:nvSpPr>
        <p:spPr>
          <a:xfrm>
            <a:off x="5521498" y="1684283"/>
            <a:ext cx="1791006" cy="825061"/>
          </a:xfrm>
          <a:prstGeom prst="ellipse">
            <a:avLst/>
          </a:prstGeom>
          <a:solidFill>
            <a:srgbClr val="FFFF00"/>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3" name="Shape 213"/>
          <p:cNvSpPr/>
          <p:nvPr/>
        </p:nvSpPr>
        <p:spPr>
          <a:xfrm flipH="1">
            <a:off x="7309668" y="1970690"/>
            <a:ext cx="368904" cy="756745"/>
          </a:xfrm>
          <a:prstGeom prst="bentArrow">
            <a:avLst>
              <a:gd name="adj1" fmla="val 25000"/>
              <a:gd name="adj2" fmla="val 28653"/>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4" name="Shape 214"/>
          <p:cNvSpPr txBox="1"/>
          <p:nvPr/>
        </p:nvSpPr>
        <p:spPr>
          <a:xfrm rot="-5400000" flipH="1">
            <a:off x="7115733" y="2164595"/>
            <a:ext cx="756745" cy="368904"/>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5" name="Shape 215"/>
          <p:cNvSpPr txBox="1"/>
          <p:nvPr/>
        </p:nvSpPr>
        <p:spPr>
          <a:xfrm>
            <a:off x="5983532" y="1828800"/>
            <a:ext cx="846104"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Control</a:t>
            </a:r>
          </a:p>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Plane</a:t>
            </a:r>
          </a:p>
        </p:txBody>
      </p:sp>
      <p:sp>
        <p:nvSpPr>
          <p:cNvPr id="216" name="Shape 216"/>
          <p:cNvSpPr txBox="1"/>
          <p:nvPr/>
        </p:nvSpPr>
        <p:spPr>
          <a:xfrm>
            <a:off x="5029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17" name="Shape 217"/>
          <p:cNvSpPr/>
          <p:nvPr/>
        </p:nvSpPr>
        <p:spPr>
          <a:xfrm>
            <a:off x="6934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18" name="Shape 218"/>
          <p:cNvSpPr txBox="1"/>
          <p:nvPr/>
        </p:nvSpPr>
        <p:spPr>
          <a:xfrm>
            <a:off x="6934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19" name="Shape 219"/>
          <p:cNvSpPr txBox="1"/>
          <p:nvPr/>
        </p:nvSpPr>
        <p:spPr>
          <a:xfrm>
            <a:off x="7315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20" name="Shape 220"/>
          <p:cNvSpPr/>
          <p:nvPr/>
        </p:nvSpPr>
        <p:spPr>
          <a:xfrm>
            <a:off x="58674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1" name="Shape 221"/>
          <p:cNvSpPr/>
          <p:nvPr/>
        </p:nvSpPr>
        <p:spPr>
          <a:xfrm>
            <a:off x="59436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2" name="Shape 222"/>
          <p:cNvSpPr txBox="1"/>
          <p:nvPr/>
        </p:nvSpPr>
        <p:spPr>
          <a:xfrm>
            <a:off x="58674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Block</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sp>
        <p:nvSpPr>
          <p:cNvPr id="223" name="Shape 223"/>
          <p:cNvSpPr/>
          <p:nvPr/>
        </p:nvSpPr>
        <p:spPr>
          <a:xfrm>
            <a:off x="72390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4" name="Shape 224"/>
          <p:cNvSpPr/>
          <p:nvPr/>
        </p:nvSpPr>
        <p:spPr>
          <a:xfrm>
            <a:off x="73152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5" name="Shape 225"/>
          <p:cNvSpPr txBox="1"/>
          <p:nvPr/>
        </p:nvSpPr>
        <p:spPr>
          <a:xfrm>
            <a:off x="72390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NW</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26" name="Shape 226"/>
          <p:cNvPicPr preferRelativeResize="0"/>
          <p:nvPr/>
        </p:nvPicPr>
        <p:blipFill rotWithShape="1">
          <a:blip r:embed="rId4">
            <a:alphaModFix/>
          </a:blip>
          <a:srcRect/>
          <a:stretch/>
        </p:blipFill>
        <p:spPr>
          <a:xfrm>
            <a:off x="6172200" y="5791200"/>
            <a:ext cx="586394" cy="590877"/>
          </a:xfrm>
          <a:prstGeom prst="rect">
            <a:avLst/>
          </a:prstGeom>
          <a:noFill/>
          <a:ln>
            <a:noFill/>
          </a:ln>
        </p:spPr>
      </p:pic>
      <p:pic>
        <p:nvPicPr>
          <p:cNvPr id="227" name="Shape 227"/>
          <p:cNvPicPr preferRelativeResize="0"/>
          <p:nvPr/>
        </p:nvPicPr>
        <p:blipFill rotWithShape="1">
          <a:blip r:embed="rId5">
            <a:alphaModFix/>
          </a:blip>
          <a:srcRect/>
          <a:stretch/>
        </p:blipFill>
        <p:spPr>
          <a:xfrm rot="689278" flipH="1">
            <a:off x="7488955" y="5697231"/>
            <a:ext cx="651639" cy="644875"/>
          </a:xfrm>
          <a:prstGeom prst="rect">
            <a:avLst/>
          </a:prstGeom>
          <a:noFill/>
          <a:ln>
            <a:noFill/>
          </a:ln>
        </p:spPr>
      </p:pic>
      <p:cxnSp>
        <p:nvCxnSpPr>
          <p:cNvPr id="228" name="Shape 228"/>
          <p:cNvCxnSpPr>
            <a:stCxn id="217" idx="2"/>
            <a:endCxn id="223" idx="0"/>
          </p:cNvCxnSpPr>
          <p:nvPr/>
        </p:nvCxnSpPr>
        <p:spPr>
          <a:xfrm>
            <a:off x="7620000" y="4038599"/>
            <a:ext cx="228600" cy="685801"/>
          </a:xfrm>
          <a:prstGeom prst="straightConnector1">
            <a:avLst/>
          </a:prstGeom>
          <a:noFill/>
          <a:ln w="38100" cap="flat">
            <a:solidFill>
              <a:schemeClr val="accent1"/>
            </a:solidFill>
            <a:prstDash val="solid"/>
            <a:round/>
            <a:headEnd type="stealth" w="lg" len="lg"/>
            <a:tailEnd type="stealth" w="lg" len="lg"/>
          </a:ln>
        </p:spPr>
      </p:cxnSp>
      <p:cxnSp>
        <p:nvCxnSpPr>
          <p:cNvPr id="229" name="Shape 229"/>
          <p:cNvCxnSpPr>
            <a:stCxn id="217" idx="2"/>
            <a:endCxn id="220" idx="0"/>
          </p:cNvCxnSpPr>
          <p:nvPr/>
        </p:nvCxnSpPr>
        <p:spPr>
          <a:xfrm flipH="1">
            <a:off x="6477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0" name="Shape 230"/>
          <p:cNvCxnSpPr>
            <a:stCxn id="217" idx="2"/>
            <a:endCxn id="202" idx="0"/>
          </p:cNvCxnSpPr>
          <p:nvPr/>
        </p:nvCxnSpPr>
        <p:spPr>
          <a:xfrm flipH="1">
            <a:off x="5105400" y="4038599"/>
            <a:ext cx="2514600" cy="685801"/>
          </a:xfrm>
          <a:prstGeom prst="straightConnector1">
            <a:avLst/>
          </a:prstGeom>
          <a:noFill/>
          <a:ln w="38100" cap="flat">
            <a:solidFill>
              <a:schemeClr val="accent1"/>
            </a:solidFill>
            <a:prstDash val="solid"/>
            <a:round/>
            <a:headEnd type="stealth" w="lg" len="lg"/>
            <a:tailEnd type="stealth" w="lg" len="lg"/>
          </a:ln>
        </p:spPr>
      </p:cxnSp>
      <p:cxnSp>
        <p:nvCxnSpPr>
          <p:cNvPr id="231" name="Shape 231"/>
          <p:cNvCxnSpPr>
            <a:stCxn id="200" idx="2"/>
            <a:endCxn id="220" idx="0"/>
          </p:cNvCxnSpPr>
          <p:nvPr/>
        </p:nvCxnSpPr>
        <p:spPr>
          <a:xfrm>
            <a:off x="5334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2" name="Shape 232"/>
          <p:cNvCxnSpPr>
            <a:stCxn id="200" idx="2"/>
            <a:endCxn id="202" idx="0"/>
          </p:cNvCxnSpPr>
          <p:nvPr/>
        </p:nvCxnSpPr>
        <p:spPr>
          <a:xfrm flipH="1">
            <a:off x="5105400" y="4038599"/>
            <a:ext cx="228600" cy="685801"/>
          </a:xfrm>
          <a:prstGeom prst="straightConnector1">
            <a:avLst/>
          </a:prstGeom>
          <a:noFill/>
          <a:ln w="38100" cap="flat">
            <a:solidFill>
              <a:schemeClr val="accent1"/>
            </a:solidFill>
            <a:prstDash val="solid"/>
            <a:round/>
            <a:headEnd type="stealth" w="lg" len="lg"/>
            <a:tailEnd type="stealth" w="lg" len="lg"/>
          </a:ln>
        </p:spPr>
      </p:cxnSp>
      <p:sp>
        <p:nvSpPr>
          <p:cNvPr id="233" name="Shape 233"/>
          <p:cNvSpPr/>
          <p:nvPr/>
        </p:nvSpPr>
        <p:spPr>
          <a:xfrm>
            <a:off x="5638800" y="4191000"/>
            <a:ext cx="1676399" cy="304799"/>
          </a:xfrm>
          <a:prstGeom prst="roundRect">
            <a:avLst>
              <a:gd name="adj" fmla="val 16667"/>
            </a:avLst>
          </a:prstGeom>
          <a:solidFill>
            <a:srgbClr val="366092">
              <a:alpha val="54901"/>
            </a:srgbClr>
          </a:solidFill>
          <a:ln w="2857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Channels</a:t>
            </a:r>
          </a:p>
        </p:txBody>
      </p:sp>
      <p:sp>
        <p:nvSpPr>
          <p:cNvPr id="4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21</a:t>
            </a:fld>
            <a:endParaRPr lang="en-US" sz="2200" b="1" dirty="0"/>
          </a:p>
        </p:txBody>
      </p:sp>
    </p:spTree>
    <p:extLst>
      <p:ext uri="{BB962C8B-B14F-4D97-AF65-F5344CB8AC3E}">
        <p14:creationId xmlns:p14="http://schemas.microsoft.com/office/powerpoint/2010/main" val="19736038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22</a:t>
            </a:fld>
            <a:endParaRPr lang="en-US" sz="2200" b="1" dirty="0"/>
          </a:p>
        </p:txBody>
      </p:sp>
      <p:sp>
        <p:nvSpPr>
          <p:cNvPr id="5" name="Shape 238"/>
          <p:cNvSpPr txBox="1">
            <a:spLocks/>
          </p:cNvSpPr>
          <p:nvPr/>
        </p:nvSpPr>
        <p:spPr>
          <a:xfrm>
            <a:off x="0" y="274638"/>
            <a:ext cx="8229600" cy="1143000"/>
          </a:xfrm>
          <a:prstGeom prst="rect">
            <a:avLst/>
          </a:prstGeom>
          <a:noFill/>
          <a:ln>
            <a:noFill/>
          </a:ln>
        </p:spPr>
        <p:txBody>
          <a:bodyPr lIns="91425" tIns="45700" rIns="91425" bIns="45700"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a:buSzPct val="25000"/>
            </a:pPr>
            <a:r>
              <a:rPr lang="en-US" sz="4000" smtClean="0">
                <a:solidFill>
                  <a:schemeClr val="dk1"/>
                </a:solidFill>
                <a:latin typeface="Calibri"/>
                <a:ea typeface="Calibri"/>
                <a:cs typeface="Calibri"/>
                <a:sym typeface="Calibri"/>
              </a:rPr>
              <a:t>XARCC</a:t>
            </a:r>
            <a:br>
              <a:rPr lang="en-US" sz="4000" smtClean="0">
                <a:solidFill>
                  <a:schemeClr val="dk1"/>
                </a:solidFill>
                <a:latin typeface="Calibri"/>
                <a:ea typeface="Calibri"/>
                <a:cs typeface="Calibri"/>
                <a:sym typeface="Calibri"/>
              </a:rPr>
            </a:br>
            <a:r>
              <a:rPr lang="en-US" sz="4000" smtClean="0">
                <a:solidFill>
                  <a:schemeClr val="dk1"/>
                </a:solidFill>
                <a:latin typeface="Calibri"/>
                <a:ea typeface="Calibri"/>
                <a:cs typeface="Calibri"/>
                <a:sym typeface="Calibri"/>
              </a:rPr>
              <a:t>(aka Tessellation 2.0)</a:t>
            </a:r>
            <a:endParaRPr lang="en-US" sz="4000" dirty="0">
              <a:solidFill>
                <a:schemeClr val="dk1"/>
              </a:solidFill>
              <a:latin typeface="Calibri"/>
              <a:ea typeface="Calibri"/>
              <a:cs typeface="Calibri"/>
              <a:sym typeface="Calibri"/>
            </a:endParaRPr>
          </a:p>
        </p:txBody>
      </p:sp>
      <p:sp>
        <p:nvSpPr>
          <p:cNvPr id="6" name="Shape 239"/>
          <p:cNvSpPr txBox="1">
            <a:spLocks/>
          </p:cNvSpPr>
          <p:nvPr/>
        </p:nvSpPr>
        <p:spPr>
          <a:xfrm>
            <a:off x="381000" y="1676400"/>
            <a:ext cx="8229600" cy="1600200"/>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marL="0" indent="0" algn="ctr">
              <a:lnSpc>
                <a:spcPct val="90000"/>
              </a:lnSpc>
              <a:spcBef>
                <a:spcPts val="0"/>
              </a:spcBef>
              <a:buSzPct val="100000"/>
              <a:buFont typeface="Arial"/>
              <a:buNone/>
            </a:pPr>
            <a:r>
              <a:rPr lang="en-US" sz="2700" b="1" smtClean="0">
                <a:solidFill>
                  <a:schemeClr val="dk1"/>
                </a:solidFill>
                <a:latin typeface="Calibri"/>
                <a:ea typeface="Calibri"/>
                <a:cs typeface="Calibri"/>
                <a:sym typeface="Calibri"/>
              </a:rPr>
              <a:t>Observation: If the Tessellation kernel looks like a hypervisor, why not just use a hypervisor?</a:t>
            </a:r>
          </a:p>
          <a:p>
            <a:pPr indent="-170180">
              <a:lnSpc>
                <a:spcPct val="90000"/>
              </a:lnSpc>
              <a:spcBef>
                <a:spcPts val="544"/>
              </a:spcBef>
              <a:buFont typeface="Arial"/>
              <a:buNone/>
            </a:pPr>
            <a:endParaRPr lang="en-US" sz="2700" b="1" dirty="0">
              <a:solidFill>
                <a:schemeClr val="dk1"/>
              </a:solidFill>
              <a:latin typeface="Calibri"/>
              <a:ea typeface="Calibri"/>
              <a:cs typeface="Calibri"/>
              <a:sym typeface="Calibri"/>
            </a:endParaRPr>
          </a:p>
        </p:txBody>
      </p:sp>
      <p:sp>
        <p:nvSpPr>
          <p:cNvPr id="8" name="TextBox 7"/>
          <p:cNvSpPr txBox="1"/>
          <p:nvPr/>
        </p:nvSpPr>
        <p:spPr>
          <a:xfrm>
            <a:off x="304800" y="3200400"/>
            <a:ext cx="8500243" cy="2163669"/>
          </a:xfrm>
          <a:prstGeom prst="rect">
            <a:avLst/>
          </a:prstGeom>
          <a:noFill/>
        </p:spPr>
        <p:txBody>
          <a:bodyPr wrap="none" rtlCol="0">
            <a:spAutoFit/>
          </a:bodyPr>
          <a:lstStyle/>
          <a:p>
            <a:pPr lvl="0" algn="ctr">
              <a:lnSpc>
                <a:spcPct val="90000"/>
              </a:lnSpc>
              <a:spcBef>
                <a:spcPts val="540"/>
              </a:spcBef>
              <a:buClr>
                <a:schemeClr val="dk1"/>
              </a:buClr>
              <a:buSzPct val="100000"/>
            </a:pPr>
            <a:endParaRPr lang="en-US" sz="3200" dirty="0">
              <a:solidFill>
                <a:schemeClr val="dk1"/>
              </a:solidFill>
              <a:ea typeface="Calibri"/>
              <a:cs typeface="Calibri"/>
              <a:sym typeface="Calibri"/>
            </a:endParaRPr>
          </a:p>
          <a:p>
            <a:pPr lvl="0" algn="ctr">
              <a:lnSpc>
                <a:spcPct val="90000"/>
              </a:lnSpc>
              <a:spcBef>
                <a:spcPts val="540"/>
              </a:spcBef>
              <a:buClr>
                <a:schemeClr val="dk1"/>
              </a:buClr>
              <a:buSzPct val="100000"/>
            </a:pPr>
            <a:r>
              <a:rPr lang="en-US" sz="4000" dirty="0">
                <a:solidFill>
                  <a:schemeClr val="dk1"/>
                </a:solidFill>
                <a:ea typeface="Calibri"/>
                <a:cs typeface="Calibri"/>
                <a:sym typeface="Calibri"/>
              </a:rPr>
              <a:t>We chose </a:t>
            </a:r>
            <a:r>
              <a:rPr lang="en-US" sz="4000" dirty="0" err="1">
                <a:solidFill>
                  <a:schemeClr val="dk1"/>
                </a:solidFill>
                <a:ea typeface="Calibri"/>
                <a:cs typeface="Calibri"/>
                <a:sym typeface="Calibri"/>
              </a:rPr>
              <a:t>Xen</a:t>
            </a:r>
            <a:r>
              <a:rPr lang="en-US" sz="4000" dirty="0">
                <a:solidFill>
                  <a:schemeClr val="dk1"/>
                </a:solidFill>
                <a:ea typeface="Calibri"/>
                <a:cs typeface="Calibri"/>
                <a:sym typeface="Calibri"/>
              </a:rPr>
              <a:t>:</a:t>
            </a:r>
          </a:p>
          <a:p>
            <a:pPr lvl="0" algn="ctr">
              <a:lnSpc>
                <a:spcPct val="90000"/>
              </a:lnSpc>
              <a:spcBef>
                <a:spcPts val="540"/>
              </a:spcBef>
              <a:buClr>
                <a:schemeClr val="dk1"/>
              </a:buClr>
              <a:buSzPct val="100000"/>
            </a:pPr>
            <a:r>
              <a:rPr lang="en-US" sz="3200" dirty="0">
                <a:solidFill>
                  <a:schemeClr val="dk1"/>
                </a:solidFill>
                <a:ea typeface="Calibri"/>
                <a:cs typeface="Calibri"/>
                <a:sym typeface="Calibri"/>
              </a:rPr>
              <a:t> “</a:t>
            </a:r>
            <a:r>
              <a:rPr lang="en-US" sz="3200" b="1" dirty="0" err="1">
                <a:solidFill>
                  <a:schemeClr val="dk1"/>
                </a:solidFill>
                <a:ea typeface="Calibri"/>
                <a:cs typeface="Calibri"/>
                <a:sym typeface="Calibri"/>
              </a:rPr>
              <a:t>X</a:t>
            </a:r>
            <a:r>
              <a:rPr lang="en-US" sz="3200" dirty="0" err="1">
                <a:solidFill>
                  <a:schemeClr val="dk1"/>
                </a:solidFill>
                <a:ea typeface="Calibri"/>
                <a:cs typeface="Calibri"/>
                <a:sym typeface="Calibri"/>
              </a:rPr>
              <a:t>en</a:t>
            </a:r>
            <a:r>
              <a:rPr lang="en-US" sz="3200" dirty="0">
                <a:solidFill>
                  <a:schemeClr val="dk1"/>
                </a:solidFill>
                <a:ea typeface="Calibri"/>
                <a:cs typeface="Calibri"/>
                <a:sym typeface="Calibri"/>
              </a:rPr>
              <a:t> with </a:t>
            </a:r>
            <a:r>
              <a:rPr lang="en-US" sz="3200" b="1" dirty="0">
                <a:solidFill>
                  <a:schemeClr val="dk1"/>
                </a:solidFill>
                <a:ea typeface="Calibri"/>
                <a:cs typeface="Calibri"/>
                <a:sym typeface="Calibri"/>
              </a:rPr>
              <a:t>A</a:t>
            </a:r>
            <a:r>
              <a:rPr lang="en-US" sz="3200" dirty="0">
                <a:solidFill>
                  <a:schemeClr val="dk1"/>
                </a:solidFill>
                <a:ea typeface="Calibri"/>
                <a:cs typeface="Calibri"/>
                <a:sym typeface="Calibri"/>
              </a:rPr>
              <a:t>daptive </a:t>
            </a:r>
            <a:r>
              <a:rPr lang="en-US" sz="3200" b="1" dirty="0">
                <a:solidFill>
                  <a:schemeClr val="dk1"/>
                </a:solidFill>
                <a:ea typeface="Calibri"/>
                <a:cs typeface="Calibri"/>
                <a:sym typeface="Calibri"/>
              </a:rPr>
              <a:t>R</a:t>
            </a:r>
            <a:r>
              <a:rPr lang="en-US" sz="3200" dirty="0">
                <a:solidFill>
                  <a:schemeClr val="dk1"/>
                </a:solidFill>
                <a:ea typeface="Calibri"/>
                <a:cs typeface="Calibri"/>
                <a:sym typeface="Calibri"/>
              </a:rPr>
              <a:t>esource </a:t>
            </a:r>
            <a:r>
              <a:rPr lang="en-US" sz="3200" b="1" dirty="0">
                <a:solidFill>
                  <a:schemeClr val="dk1"/>
                </a:solidFill>
                <a:ea typeface="Calibri"/>
                <a:cs typeface="Calibri"/>
                <a:sym typeface="Calibri"/>
              </a:rPr>
              <a:t>C</a:t>
            </a:r>
            <a:r>
              <a:rPr lang="en-US" sz="3200" dirty="0">
                <a:solidFill>
                  <a:schemeClr val="dk1"/>
                </a:solidFill>
                <a:ea typeface="Calibri"/>
                <a:cs typeface="Calibri"/>
                <a:sym typeface="Calibri"/>
              </a:rPr>
              <a:t>entric </a:t>
            </a:r>
            <a:r>
              <a:rPr lang="en-US" sz="3200" b="1" dirty="0">
                <a:solidFill>
                  <a:schemeClr val="dk1"/>
                </a:solidFill>
                <a:ea typeface="Calibri"/>
                <a:cs typeface="Calibri"/>
                <a:sym typeface="Calibri"/>
              </a:rPr>
              <a:t>C</a:t>
            </a:r>
            <a:r>
              <a:rPr lang="en-US" sz="3200" dirty="0">
                <a:solidFill>
                  <a:schemeClr val="dk1"/>
                </a:solidFill>
                <a:ea typeface="Calibri"/>
                <a:cs typeface="Calibri"/>
                <a:sym typeface="Calibri"/>
              </a:rPr>
              <a:t>omputing”</a:t>
            </a:r>
          </a:p>
          <a:p>
            <a:pPr algn="ctr"/>
            <a:endParaRPr lang="en-US" sz="3200" dirty="0"/>
          </a:p>
        </p:txBody>
      </p:sp>
    </p:spTree>
    <p:extLst>
      <p:ext uri="{BB962C8B-B14F-4D97-AF65-F5344CB8AC3E}">
        <p14:creationId xmlns:p14="http://schemas.microsoft.com/office/powerpoint/2010/main" val="6599318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endParaRPr lang="en-US" sz="4400" b="0" i="0" u="none" strike="noStrike" cap="none" baseline="0" dirty="0">
              <a:solidFill>
                <a:schemeClr val="dk1"/>
              </a:solidFill>
              <a:latin typeface="Calibri"/>
              <a:ea typeface="Calibri"/>
              <a:cs typeface="Calibri"/>
              <a:sym typeface="Calibri"/>
            </a:endParaRPr>
          </a:p>
        </p:txBody>
      </p:sp>
      <p:sp>
        <p:nvSpPr>
          <p:cNvPr id="245" name="Shape 245"/>
          <p:cNvSpPr/>
          <p:nvPr/>
        </p:nvSpPr>
        <p:spPr>
          <a:xfrm>
            <a:off x="2057400" y="5715000"/>
            <a:ext cx="50291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246" name="Shape 246"/>
          <p:cNvSpPr/>
          <p:nvPr/>
        </p:nvSpPr>
        <p:spPr>
          <a:xfrm>
            <a:off x="2057400" y="4191000"/>
            <a:ext cx="5029199" cy="15240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247" name="Shape 247"/>
          <p:cNvSpPr/>
          <p:nvPr/>
        </p:nvSpPr>
        <p:spPr>
          <a:xfrm>
            <a:off x="24384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Scheduler</a:t>
            </a:r>
          </a:p>
        </p:txBody>
      </p:sp>
      <p:sp>
        <p:nvSpPr>
          <p:cNvPr id="248" name="Shape 248"/>
          <p:cNvSpPr/>
          <p:nvPr/>
        </p:nvSpPr>
        <p:spPr>
          <a:xfrm>
            <a:off x="2057400" y="3581400"/>
            <a:ext cx="1066799"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249" name="Shape 249"/>
          <p:cNvSpPr/>
          <p:nvPr/>
        </p:nvSpPr>
        <p:spPr>
          <a:xfrm>
            <a:off x="37338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250" name="Shape 250"/>
          <p:cNvSpPr/>
          <p:nvPr/>
        </p:nvSpPr>
        <p:spPr>
          <a:xfrm>
            <a:off x="3124200" y="2514600"/>
            <a:ext cx="1981199"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251" name="Shape 251"/>
          <p:cNvSpPr/>
          <p:nvPr/>
        </p:nvSpPr>
        <p:spPr>
          <a:xfrm>
            <a:off x="3124200" y="3886200"/>
            <a:ext cx="1981199"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252" name="Shape 252"/>
          <p:cNvSpPr/>
          <p:nvPr/>
        </p:nvSpPr>
        <p:spPr>
          <a:xfrm>
            <a:off x="3124200" y="3581400"/>
            <a:ext cx="1981199"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253" name="Shape 253"/>
          <p:cNvSpPr/>
          <p:nvPr/>
        </p:nvSpPr>
        <p:spPr>
          <a:xfrm>
            <a:off x="3124200" y="3276600"/>
            <a:ext cx="1981199"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254" name="Shape 254"/>
          <p:cNvSpPr/>
          <p:nvPr/>
        </p:nvSpPr>
        <p:spPr>
          <a:xfrm>
            <a:off x="3124200" y="2971800"/>
            <a:ext cx="1981199"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5" name="Shape 255"/>
          <p:cNvSpPr/>
          <p:nvPr/>
        </p:nvSpPr>
        <p:spPr>
          <a:xfrm>
            <a:off x="5105400" y="3276600"/>
            <a:ext cx="1981199"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smtClean="0">
                <a:solidFill>
                  <a:schemeClr val="dk1"/>
                </a:solidFill>
                <a:latin typeface="Calibri"/>
                <a:ea typeface="Calibri"/>
                <a:cs typeface="Calibri"/>
                <a:sym typeface="Calibri"/>
              </a:rPr>
              <a:t>XARCC </a:t>
            </a:r>
            <a:r>
              <a:rPr lang="en-US" sz="1600" b="0" i="0" u="none" strike="noStrike" cap="none" baseline="0" dirty="0">
                <a:solidFill>
                  <a:schemeClr val="dk1"/>
                </a:solidFill>
                <a:latin typeface="Calibri"/>
                <a:ea typeface="Calibri"/>
                <a:cs typeface="Calibri"/>
                <a:sym typeface="Calibri"/>
              </a:rPr>
              <a:t>Cell</a:t>
            </a:r>
          </a:p>
        </p:txBody>
      </p:sp>
      <p:sp>
        <p:nvSpPr>
          <p:cNvPr id="256" name="Shape 256"/>
          <p:cNvSpPr/>
          <p:nvPr/>
        </p:nvSpPr>
        <p:spPr>
          <a:xfrm>
            <a:off x="5105400" y="3886200"/>
            <a:ext cx="1981199"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257" name="Shape 257"/>
          <p:cNvSpPr/>
          <p:nvPr/>
        </p:nvSpPr>
        <p:spPr>
          <a:xfrm>
            <a:off x="5105400" y="3581400"/>
            <a:ext cx="1981199"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8" name="Shape 258"/>
          <p:cNvSpPr txBox="1"/>
          <p:nvPr/>
        </p:nvSpPr>
        <p:spPr>
          <a:xfrm>
            <a:off x="7202442" y="3810000"/>
            <a:ext cx="1941557"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Unified Inter-node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and Intra-node IPC</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interfaces</a:t>
            </a:r>
          </a:p>
        </p:txBody>
      </p:sp>
      <p:sp>
        <p:nvSpPr>
          <p:cNvPr id="259" name="Shape 259"/>
          <p:cNvSpPr txBox="1"/>
          <p:nvPr/>
        </p:nvSpPr>
        <p:spPr>
          <a:xfrm>
            <a:off x="6096000" y="1600200"/>
            <a:ext cx="292129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Most cells run modified</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OS and applications to take</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full advantage of </a:t>
            </a:r>
            <a:r>
              <a:rPr lang="en-US" sz="1800" b="0" i="0" u="none" strike="noStrike" cap="none" baseline="0" dirty="0" smtClean="0">
                <a:solidFill>
                  <a:schemeClr val="dk1"/>
                </a:solidFill>
                <a:latin typeface="Calibri"/>
                <a:ea typeface="Calibri"/>
                <a:cs typeface="Calibri"/>
                <a:sym typeface="Calibri"/>
              </a:rPr>
              <a:t>XARCC</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features</a:t>
            </a:r>
          </a:p>
        </p:txBody>
      </p:sp>
      <p:sp>
        <p:nvSpPr>
          <p:cNvPr id="260" name="Shape 260"/>
          <p:cNvSpPr txBox="1"/>
          <p:nvPr/>
        </p:nvSpPr>
        <p:spPr>
          <a:xfrm>
            <a:off x="152400" y="1447800"/>
            <a:ext cx="292900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Traditional virtual-machine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approaches continue to work</a:t>
            </a:r>
          </a:p>
        </p:txBody>
      </p:sp>
      <p:sp>
        <p:nvSpPr>
          <p:cNvPr id="261" name="Shape 261"/>
          <p:cNvSpPr txBox="1"/>
          <p:nvPr/>
        </p:nvSpPr>
        <p:spPr>
          <a:xfrm>
            <a:off x="76200" y="5029200"/>
            <a:ext cx="1904999"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a:t>
            </a:r>
            <a:r>
              <a:rPr lang="en-US" sz="1800" b="0" i="0" u="none" strike="noStrike" cap="none" dirty="0" smtClean="0">
                <a:solidFill>
                  <a:schemeClr val="dk1"/>
                </a:solidFill>
                <a:latin typeface="Calibri"/>
                <a:ea typeface="Calibri"/>
                <a:cs typeface="Calibri"/>
                <a:sym typeface="Calibri"/>
              </a:rPr>
              <a:t> </a:t>
            </a:r>
            <a:r>
              <a:rPr lang="en-US" sz="1800" b="0" i="0" u="none" strike="noStrike" cap="none" baseline="0" dirty="0" smtClean="0">
                <a:solidFill>
                  <a:schemeClr val="dk1"/>
                </a:solidFill>
                <a:latin typeface="Calibri"/>
                <a:ea typeface="Calibri"/>
                <a:cs typeface="Calibri"/>
                <a:sym typeface="Calibri"/>
              </a:rPr>
              <a:t>kernel</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mechanisms</a:t>
            </a:r>
          </a:p>
        </p:txBody>
      </p:sp>
      <p:sp>
        <p:nvSpPr>
          <p:cNvPr id="262" name="Shape 262"/>
          <p:cNvSpPr txBox="1"/>
          <p:nvPr/>
        </p:nvSpPr>
        <p:spPr>
          <a:xfrm>
            <a:off x="152400" y="2286000"/>
            <a:ext cx="1904999"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Resource allocation broker 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policy</a:t>
            </a:r>
          </a:p>
        </p:txBody>
      </p:sp>
      <p:cxnSp>
        <p:nvCxnSpPr>
          <p:cNvPr id="263" name="Shape 263"/>
          <p:cNvCxnSpPr>
            <a:stCxn id="258" idx="1"/>
          </p:cNvCxnSpPr>
          <p:nvPr/>
        </p:nvCxnSpPr>
        <p:spPr>
          <a:xfrm flipH="1">
            <a:off x="6705642" y="4271664"/>
            <a:ext cx="496800" cy="452700"/>
          </a:xfrm>
          <a:prstGeom prst="straightConnector1">
            <a:avLst/>
          </a:prstGeom>
          <a:noFill/>
          <a:ln w="25400" cap="flat">
            <a:solidFill>
              <a:schemeClr val="accent1"/>
            </a:solidFill>
            <a:prstDash val="solid"/>
            <a:round/>
            <a:headEnd type="none" w="med" len="med"/>
            <a:tailEnd type="stealth" w="lg" len="lg"/>
          </a:ln>
        </p:spPr>
      </p:cxnSp>
      <p:cxnSp>
        <p:nvCxnSpPr>
          <p:cNvPr id="264" name="Shape 264"/>
          <p:cNvCxnSpPr>
            <a:endCxn id="255" idx="0"/>
          </p:cNvCxnSpPr>
          <p:nvPr/>
        </p:nvCxnSpPr>
        <p:spPr>
          <a:xfrm flipH="1">
            <a:off x="6095999" y="2819399"/>
            <a:ext cx="381000" cy="457200"/>
          </a:xfrm>
          <a:prstGeom prst="straightConnector1">
            <a:avLst/>
          </a:prstGeom>
          <a:noFill/>
          <a:ln w="25400" cap="flat">
            <a:solidFill>
              <a:schemeClr val="accent1"/>
            </a:solidFill>
            <a:prstDash val="solid"/>
            <a:round/>
            <a:headEnd type="none" w="med" len="med"/>
            <a:tailEnd type="stealth" w="lg" len="lg"/>
          </a:ln>
        </p:spPr>
      </p:cxnSp>
      <p:sp>
        <p:nvSpPr>
          <p:cNvPr id="265" name="Shape 265"/>
          <p:cNvSpPr/>
          <p:nvPr/>
        </p:nvSpPr>
        <p:spPr>
          <a:xfrm>
            <a:off x="6705600" y="4953000"/>
            <a:ext cx="8381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266" name="Shape 266"/>
          <p:cNvCxnSpPr>
            <a:stCxn id="260" idx="3"/>
            <a:endCxn id="250" idx="0"/>
          </p:cNvCxnSpPr>
          <p:nvPr/>
        </p:nvCxnSpPr>
        <p:spPr>
          <a:xfrm>
            <a:off x="3081406" y="1770965"/>
            <a:ext cx="1033500" cy="743700"/>
          </a:xfrm>
          <a:prstGeom prst="straightConnector1">
            <a:avLst/>
          </a:prstGeom>
          <a:noFill/>
          <a:ln w="25400" cap="flat">
            <a:solidFill>
              <a:schemeClr val="accent1"/>
            </a:solidFill>
            <a:prstDash val="solid"/>
            <a:round/>
            <a:headEnd type="none" w="med" len="med"/>
            <a:tailEnd type="stealth" w="lg" len="lg"/>
          </a:ln>
        </p:spPr>
      </p:cxnSp>
      <p:cxnSp>
        <p:nvCxnSpPr>
          <p:cNvPr id="267" name="Shape 267"/>
          <p:cNvCxnSpPr>
            <a:stCxn id="262" idx="3"/>
            <a:endCxn id="248" idx="0"/>
          </p:cNvCxnSpPr>
          <p:nvPr/>
        </p:nvCxnSpPr>
        <p:spPr>
          <a:xfrm>
            <a:off x="2057399" y="2886164"/>
            <a:ext cx="533400" cy="695099"/>
          </a:xfrm>
          <a:prstGeom prst="straightConnector1">
            <a:avLst/>
          </a:prstGeom>
          <a:noFill/>
          <a:ln w="25400" cap="flat">
            <a:solidFill>
              <a:schemeClr val="accent1"/>
            </a:solidFill>
            <a:prstDash val="solid"/>
            <a:round/>
            <a:headEnd type="none" w="med" len="med"/>
            <a:tailEnd type="stealth" w="lg" len="lg"/>
          </a:ln>
        </p:spPr>
      </p:cxnSp>
      <p:cxnSp>
        <p:nvCxnSpPr>
          <p:cNvPr id="268" name="Shape 268"/>
          <p:cNvCxnSpPr>
            <a:stCxn id="261" idx="3"/>
            <a:endCxn id="247" idx="1"/>
          </p:cNvCxnSpPr>
          <p:nvPr/>
        </p:nvCxnSpPr>
        <p:spPr>
          <a:xfrm rot="10800000" flipH="1">
            <a:off x="1981199" y="4952964"/>
            <a:ext cx="457200" cy="537900"/>
          </a:xfrm>
          <a:prstGeom prst="straightConnector1">
            <a:avLst/>
          </a:prstGeom>
          <a:noFill/>
          <a:ln w="25400" cap="flat">
            <a:solidFill>
              <a:schemeClr val="accent1"/>
            </a:solidFill>
            <a:prstDash val="solid"/>
            <a:round/>
            <a:headEnd type="none" w="med" len="med"/>
            <a:tailEnd type="stealth" w="lg" len="lg"/>
          </a:ln>
        </p:spPr>
      </p:cxnSp>
      <p:cxnSp>
        <p:nvCxnSpPr>
          <p:cNvPr id="269" name="Shape 269"/>
          <p:cNvCxnSpPr>
            <a:stCxn id="261" idx="3"/>
          </p:cNvCxnSpPr>
          <p:nvPr/>
        </p:nvCxnSpPr>
        <p:spPr>
          <a:xfrm rot="10800000" flipH="1">
            <a:off x="1981199" y="5257764"/>
            <a:ext cx="1752600" cy="233100"/>
          </a:xfrm>
          <a:prstGeom prst="straightConnector1">
            <a:avLst/>
          </a:prstGeom>
          <a:noFill/>
          <a:ln w="25400" cap="flat">
            <a:solidFill>
              <a:schemeClr val="accent1"/>
            </a:solidFill>
            <a:prstDash val="solid"/>
            <a:round/>
            <a:headEnd type="none" w="med" len="med"/>
            <a:tailEnd type="stealth" w="lg" len="lg"/>
          </a:ln>
        </p:spPr>
      </p:cxnSp>
      <p:sp>
        <p:nvSpPr>
          <p:cNvPr id="270" name="Shape 270"/>
          <p:cNvSpPr/>
          <p:nvPr/>
        </p:nvSpPr>
        <p:spPr>
          <a:xfrm>
            <a:off x="6172200" y="4191000"/>
            <a:ext cx="228600"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1" name="Shape 271"/>
          <p:cNvSpPr/>
          <p:nvPr/>
        </p:nvSpPr>
        <p:spPr>
          <a:xfrm>
            <a:off x="5105400" y="4648200"/>
            <a:ext cx="1600199"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3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23</a:t>
            </a:fld>
            <a:endParaRPr lang="en-US" sz="2200" b="1" dirty="0"/>
          </a:p>
        </p:txBody>
      </p:sp>
    </p:spTree>
    <p:extLst>
      <p:ext uri="{BB962C8B-B14F-4D97-AF65-F5344CB8AC3E}">
        <p14:creationId xmlns:p14="http://schemas.microsoft.com/office/powerpoint/2010/main" val="3017130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1"/>
                                        <p:tgtEl>
                                          <p:spTgt spid="259"/>
                                        </p:tgtEl>
                                      </p:cBhvr>
                                    </p:animEffect>
                                  </p:childTnLst>
                                </p:cTn>
                              </p:par>
                              <p:par>
                                <p:cTn id="16" presetID="10" presetClass="entr" presetSubtype="0" fill="hold" nodeType="with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0"/>
                                        </p:tgtEl>
                                        <p:attrNameLst>
                                          <p:attrName>style.visibility</p:attrName>
                                        </p:attrNameLst>
                                      </p:cBhvr>
                                      <p:to>
                                        <p:strVal val="visible"/>
                                      </p:to>
                                    </p:set>
                                    <p:animEffect transition="in" filter="fade">
                                      <p:cBhvr>
                                        <p:cTn id="23" dur="1"/>
                                        <p:tgtEl>
                                          <p:spTgt spid="260"/>
                                        </p:tgtEl>
                                      </p:cBhvr>
                                    </p:animEffect>
                                  </p:childTnLst>
                                </p:cTn>
                              </p:par>
                              <p:par>
                                <p:cTn id="24" presetID="10" presetClass="entr" presetSubtype="0" fill="hold" nodeType="withEffect">
                                  <p:stCondLst>
                                    <p:cond delay="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1"/>
                                        <p:tgtEl>
                                          <p:spTgt spid="2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
                                        <p:tgtEl>
                                          <p:spTgt spid="262"/>
                                        </p:tgtEl>
                                      </p:cBhvr>
                                    </p:animEffect>
                                  </p:childTnLst>
                                </p:cTn>
                              </p:par>
                              <p:par>
                                <p:cTn id="32" presetID="10"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fade">
                                      <p:cBhvr>
                                        <p:cTn id="34" dur="1"/>
                                        <p:tgtEl>
                                          <p:spTgt spid="2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1"/>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69"/>
                                        </p:tgtEl>
                                        <p:attrNameLst>
                                          <p:attrName>style.visibility</p:attrName>
                                        </p:attrNameLst>
                                      </p:cBhvr>
                                      <p:to>
                                        <p:strVal val="visible"/>
                                      </p:to>
                                    </p:set>
                                    <p:animEffect transition="in" filter="fade">
                                      <p:cBhvr>
                                        <p:cTn id="42" dur="1"/>
                                        <p:tgtEl>
                                          <p:spTgt spid="269"/>
                                        </p:tgtEl>
                                      </p:cBhvr>
                                    </p:animEffect>
                                  </p:childTnLst>
                                </p:cTn>
                              </p:par>
                              <p:par>
                                <p:cTn id="43" presetID="10" presetClass="entr" presetSubtype="0" fill="hold" nodeType="withEffect">
                                  <p:stCondLst>
                                    <p:cond delay="0"/>
                                  </p:stCondLst>
                                  <p:childTnLst>
                                    <p:set>
                                      <p:cBhvr>
                                        <p:cTn id="44" dur="1" fill="hold">
                                          <p:stCondLst>
                                            <p:cond delay="0"/>
                                          </p:stCondLst>
                                        </p:cTn>
                                        <p:tgtEl>
                                          <p:spTgt spid="268"/>
                                        </p:tgtEl>
                                        <p:attrNameLst>
                                          <p:attrName>style.visibility</p:attrName>
                                        </p:attrNameLst>
                                      </p:cBhvr>
                                      <p:to>
                                        <p:strVal val="visible"/>
                                      </p:to>
                                    </p:set>
                                    <p:animEffect transition="in" filter="fade">
                                      <p:cBhvr>
                                        <p:cTn id="45" dur="1"/>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Scheduling: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962400" cy="5029199"/>
          </a:xfrm>
          <a:prstGeom prst="rect">
            <a:avLst/>
          </a:prstGeom>
          <a:noFill/>
          <a:ln>
            <a:noFill/>
          </a:ln>
        </p:spPr>
        <p:txBody>
          <a:bodyPr lIns="91425" tIns="45700" rIns="91425" bIns="45700" anchor="t" anchorCtr="0">
            <a:noAutofit/>
          </a:bodyPr>
          <a:lstStyle/>
          <a:p>
            <a:pPr indent="-342900">
              <a:lnSpc>
                <a:spcPct val="80000"/>
              </a:lnSpc>
              <a:spcBef>
                <a:spcPts val="600"/>
              </a:spcBef>
              <a:buSzPct val="97826"/>
            </a:pPr>
            <a:r>
              <a:rPr lang="en-US" sz="2250" b="0" i="0" u="none" strike="noStrike" cap="none" baseline="0" dirty="0" smtClean="0">
                <a:solidFill>
                  <a:schemeClr val="dk1"/>
                </a:solidFill>
                <a:latin typeface="Calibri"/>
                <a:ea typeface="Calibri"/>
                <a:cs typeface="Calibri"/>
                <a:sym typeface="Calibri"/>
              </a:rPr>
              <a:t>Status: Implemented </a:t>
            </a:r>
            <a:r>
              <a:rPr lang="en-US" sz="2250" b="0" i="0" u="none" strike="noStrike" cap="none" baseline="0" dirty="0">
                <a:solidFill>
                  <a:schemeClr val="dk1"/>
                </a:solidFill>
                <a:latin typeface="Calibri"/>
                <a:ea typeface="Calibri"/>
                <a:cs typeface="Calibri"/>
                <a:sym typeface="Calibri"/>
              </a:rPr>
              <a:t>gang scheduler </a:t>
            </a:r>
            <a:r>
              <a:rPr lang="en-US" sz="2250" dirty="0" smtClean="0">
                <a:solidFill>
                  <a:schemeClr val="dk1"/>
                </a:solidFill>
                <a:latin typeface="Calibri"/>
                <a:ea typeface="Calibri"/>
                <a:cs typeface="Calibri"/>
                <a:sym typeface="Calibri"/>
              </a:rPr>
              <a:t>on </a:t>
            </a:r>
            <a:r>
              <a:rPr lang="en-US" sz="2250" dirty="0" err="1" smtClean="0">
                <a:solidFill>
                  <a:schemeClr val="dk1"/>
                </a:solidFill>
                <a:latin typeface="Calibri"/>
                <a:ea typeface="Calibri"/>
                <a:cs typeface="Calibri"/>
                <a:sym typeface="Calibri"/>
              </a:rPr>
              <a:t>Xen</a:t>
            </a:r>
            <a:endParaRPr lang="en-US" sz="2250" dirty="0">
              <a:solidFill>
                <a:schemeClr val="dk1"/>
              </a:solidFill>
              <a:latin typeface="Calibri"/>
              <a:ea typeface="Calibri"/>
              <a:cs typeface="Calibri"/>
              <a:sym typeface="Calibri"/>
            </a:endParaRP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Target performance predictability and synchronization overheads</a:t>
            </a:r>
          </a:p>
          <a:p>
            <a:pPr lvl="1" indent="-342900">
              <a:lnSpc>
                <a:spcPct val="80000"/>
              </a:lnSpc>
              <a:spcBef>
                <a:spcPts val="600"/>
              </a:spcBef>
              <a:buSzPct val="97826"/>
            </a:pPr>
            <a:r>
              <a:rPr lang="en-US" sz="1950" b="0" i="0" u="none" strike="noStrike" cap="none" baseline="0" dirty="0" smtClean="0">
                <a:solidFill>
                  <a:schemeClr val="dk1"/>
                </a:solidFill>
                <a:latin typeface="Calibri"/>
                <a:ea typeface="Calibri"/>
                <a:cs typeface="Calibri"/>
                <a:sym typeface="Calibri"/>
              </a:rPr>
              <a:t>Benchmarked with Micro-benchmark</a:t>
            </a:r>
            <a:r>
              <a:rPr lang="en-US" sz="1950" b="0" i="0" u="none" strike="noStrike" cap="none" dirty="0" smtClean="0">
                <a:solidFill>
                  <a:schemeClr val="dk1"/>
                </a:solidFill>
                <a:latin typeface="Calibri"/>
                <a:ea typeface="Calibri"/>
                <a:cs typeface="Calibri"/>
                <a:sym typeface="Calibri"/>
              </a:rPr>
              <a:t> and HPC-oriented solid deformation simulation</a:t>
            </a:r>
          </a:p>
          <a:p>
            <a:pPr indent="-342900">
              <a:lnSpc>
                <a:spcPct val="80000"/>
              </a:lnSpc>
              <a:spcBef>
                <a:spcPts val="600"/>
              </a:spcBef>
              <a:buSzPct val="97826"/>
            </a:pPr>
            <a:endParaRPr lang="en-US" sz="1950" baseline="0" dirty="0">
              <a:solidFill>
                <a:schemeClr val="dk1"/>
              </a:solidFill>
              <a:latin typeface="Calibri"/>
              <a:ea typeface="Calibri"/>
              <a:cs typeface="Calibri"/>
              <a:sym typeface="Calibri"/>
            </a:endParaRPr>
          </a:p>
          <a:p>
            <a:pPr indent="-342900">
              <a:lnSpc>
                <a:spcPct val="80000"/>
              </a:lnSpc>
              <a:spcBef>
                <a:spcPts val="600"/>
              </a:spcBef>
              <a:buSzPct val="97826"/>
            </a:pPr>
            <a:r>
              <a:rPr lang="en-US" sz="2250" b="0" i="0" u="none" strike="noStrike" cap="none" dirty="0" smtClean="0">
                <a:solidFill>
                  <a:schemeClr val="dk1"/>
                </a:solidFill>
                <a:latin typeface="Calibri"/>
                <a:ea typeface="Calibri"/>
                <a:cs typeface="Calibri"/>
                <a:sym typeface="Calibri"/>
              </a:rPr>
              <a:t>Experiences</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Micro-benchmark shows reduced variability when gang scheduling</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Macro-benchmarks suffer from reduced CPU utilization</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Takeaway: Tradeoff between utilization and predictability</a:t>
            </a:r>
          </a:p>
        </p:txBody>
      </p:sp>
      <p:sp>
        <p:nvSpPr>
          <p:cNvPr id="18" name="Shape 265"/>
          <p:cNvSpPr/>
          <p:nvPr/>
        </p:nvSpPr>
        <p:spPr>
          <a:xfrm>
            <a:off x="8730764"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 name="Shape 245"/>
          <p:cNvSpPr/>
          <p:nvPr/>
        </p:nvSpPr>
        <p:spPr>
          <a:xfrm>
            <a:off x="4082563"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6" name="Shape 246"/>
          <p:cNvSpPr/>
          <p:nvPr/>
        </p:nvSpPr>
        <p:spPr>
          <a:xfrm>
            <a:off x="4082564"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8"/>
          <p:cNvSpPr/>
          <p:nvPr/>
        </p:nvSpPr>
        <p:spPr>
          <a:xfrm>
            <a:off x="4082564"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9" name="Shape 249"/>
          <p:cNvSpPr/>
          <p:nvPr/>
        </p:nvSpPr>
        <p:spPr>
          <a:xfrm>
            <a:off x="5657364"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0" name="Shape 250"/>
          <p:cNvSpPr/>
          <p:nvPr/>
        </p:nvSpPr>
        <p:spPr>
          <a:xfrm>
            <a:off x="5084709"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1" name="Shape 251"/>
          <p:cNvSpPr/>
          <p:nvPr/>
        </p:nvSpPr>
        <p:spPr>
          <a:xfrm>
            <a:off x="5084709"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2" name="Shape 252"/>
          <p:cNvSpPr/>
          <p:nvPr/>
        </p:nvSpPr>
        <p:spPr>
          <a:xfrm>
            <a:off x="5084709"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3" name="Shape 253"/>
          <p:cNvSpPr/>
          <p:nvPr/>
        </p:nvSpPr>
        <p:spPr>
          <a:xfrm>
            <a:off x="5084709"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4" name="Shape 254"/>
          <p:cNvSpPr/>
          <p:nvPr/>
        </p:nvSpPr>
        <p:spPr>
          <a:xfrm>
            <a:off x="5084709"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5" name="Shape 255"/>
          <p:cNvSpPr/>
          <p:nvPr/>
        </p:nvSpPr>
        <p:spPr>
          <a:xfrm>
            <a:off x="6945837"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6" name="Shape 256"/>
          <p:cNvSpPr/>
          <p:nvPr/>
        </p:nvSpPr>
        <p:spPr>
          <a:xfrm>
            <a:off x="6945837"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7" name="Shape 257"/>
          <p:cNvSpPr/>
          <p:nvPr/>
        </p:nvSpPr>
        <p:spPr>
          <a:xfrm>
            <a:off x="6945837"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47982"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45837"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2" name="Shape 250"/>
          <p:cNvSpPr/>
          <p:nvPr/>
        </p:nvSpPr>
        <p:spPr>
          <a:xfrm>
            <a:off x="5073163"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82563" y="3657600"/>
            <a:ext cx="4724400" cy="1828800"/>
          </a:xfrm>
          <a:prstGeom prst="roundRect">
            <a:avLst>
              <a:gd name="adj" fmla="val 0"/>
            </a:avLst>
          </a:prstGeom>
          <a:solidFill>
            <a:schemeClr val="tx1">
              <a:lumMod val="75000"/>
              <a:lumOff val="25000"/>
              <a:alpha val="83000"/>
            </a:schemeClr>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4" name="Shape 250"/>
          <p:cNvSpPr/>
          <p:nvPr/>
        </p:nvSpPr>
        <p:spPr>
          <a:xfrm>
            <a:off x="4082563"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5" name="Shape 250"/>
          <p:cNvSpPr/>
          <p:nvPr/>
        </p:nvSpPr>
        <p:spPr>
          <a:xfrm>
            <a:off x="6901963" y="2743200"/>
            <a:ext cx="1905000" cy="9144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7" name="Shape 247"/>
          <p:cNvSpPr/>
          <p:nvPr/>
        </p:nvSpPr>
        <p:spPr>
          <a:xfrm>
            <a:off x="4311163"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2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24</a:t>
            </a:fld>
            <a:endParaRPr lang="en-US" sz="2200" b="1" dirty="0"/>
          </a:p>
        </p:txBody>
      </p:sp>
    </p:spTree>
    <p:extLst>
      <p:ext uri="{BB962C8B-B14F-4D97-AF65-F5344CB8AC3E}">
        <p14:creationId xmlns:p14="http://schemas.microsoft.com/office/powerpoint/2010/main" val="105943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Library OS: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733800" cy="5029199"/>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450"/>
              </a:spcBef>
              <a:buClr>
                <a:schemeClr val="dk1"/>
              </a:buClr>
              <a:buSzPct val="97826"/>
            </a:pPr>
            <a:r>
              <a:rPr lang="en-US" sz="2250" b="0" i="0" u="none" strike="noStrike" cap="none" baseline="0" dirty="0" smtClean="0">
                <a:solidFill>
                  <a:schemeClr val="dk1"/>
                </a:solidFill>
                <a:latin typeface="Calibri"/>
                <a:ea typeface="Calibri"/>
                <a:cs typeface="Calibri"/>
                <a:sym typeface="Calibri"/>
              </a:rPr>
              <a:t>Status: Implemented stripped</a:t>
            </a:r>
            <a:r>
              <a:rPr lang="en-US" sz="2250" b="0" i="0" u="none" strike="noStrike" cap="none" dirty="0" smtClean="0">
                <a:solidFill>
                  <a:schemeClr val="dk1"/>
                </a:solidFill>
                <a:latin typeface="Calibri"/>
                <a:ea typeface="Calibri"/>
                <a:cs typeface="Calibri"/>
                <a:sym typeface="Calibri"/>
              </a:rPr>
              <a:t> down OS for cells (</a:t>
            </a:r>
            <a:r>
              <a:rPr lang="en-US" sz="2250" b="0" i="0" u="none" strike="noStrike" cap="none" dirty="0" err="1" smtClean="0">
                <a:solidFill>
                  <a:schemeClr val="dk1"/>
                </a:solidFill>
                <a:latin typeface="Calibri"/>
                <a:ea typeface="Calibri"/>
                <a:cs typeface="Calibri"/>
                <a:sym typeface="Calibri"/>
              </a:rPr>
              <a:t>CellOS</a:t>
            </a:r>
            <a:r>
              <a:rPr lang="en-US" sz="2250" b="0" i="0" u="none" strike="noStrike" cap="none" dirty="0" smtClean="0">
                <a:solidFill>
                  <a:schemeClr val="dk1"/>
                </a:solidFill>
                <a:latin typeface="Calibri"/>
                <a:ea typeface="Calibri"/>
                <a:cs typeface="Calibri"/>
                <a:sym typeface="Calibri"/>
              </a:rPr>
              <a:t>)</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Based </a:t>
            </a:r>
            <a:r>
              <a:rPr lang="en-US" sz="1950" b="0" i="0" u="none" strike="noStrike" cap="none" baseline="0" dirty="0">
                <a:solidFill>
                  <a:schemeClr val="dk1"/>
                </a:solidFill>
                <a:latin typeface="Calibri"/>
                <a:ea typeface="Calibri"/>
                <a:cs typeface="Calibri"/>
                <a:sym typeface="Calibri"/>
              </a:rPr>
              <a:t>on Guk</a:t>
            </a:r>
            <a:r>
              <a:rPr lang="en-US" sz="1950" b="0" i="0" u="none" strike="noStrike" cap="none" baseline="30000" dirty="0">
                <a:solidFill>
                  <a:schemeClr val="dk1"/>
                </a:solidFill>
                <a:latin typeface="Calibri"/>
                <a:ea typeface="Calibri"/>
                <a:cs typeface="Calibri"/>
                <a:sym typeface="Calibri"/>
              </a:rPr>
              <a:t>1</a:t>
            </a:r>
            <a:r>
              <a:rPr lang="en-US" sz="1950" b="0" i="0" u="none" strike="noStrike" cap="none" baseline="0" dirty="0">
                <a:solidFill>
                  <a:schemeClr val="dk1"/>
                </a:solidFill>
                <a:latin typeface="Calibri"/>
                <a:ea typeface="Calibri"/>
                <a:cs typeface="Calibri"/>
                <a:sym typeface="Calibri"/>
              </a:rPr>
              <a:t> and newLib</a:t>
            </a:r>
            <a:r>
              <a:rPr lang="en-US" sz="1950" b="0" i="0" u="none" strike="noStrike" cap="none" baseline="30000" dirty="0">
                <a:solidFill>
                  <a:schemeClr val="dk1"/>
                </a:solidFill>
                <a:latin typeface="Calibri"/>
                <a:ea typeface="Calibri"/>
                <a:cs typeface="Calibri"/>
                <a:sym typeface="Calibri"/>
              </a:rPr>
              <a:t>2 </a:t>
            </a:r>
            <a:endParaRPr lang="en-US" sz="1950" baseline="30000" dirty="0">
              <a:solidFill>
                <a:schemeClr val="dk1"/>
              </a:solidFill>
              <a:latin typeface="Calibri"/>
              <a:ea typeface="Calibri"/>
              <a:cs typeface="Calibri"/>
              <a:sym typeface="Calibri"/>
            </a:endParaRP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Supports </a:t>
            </a:r>
            <a:r>
              <a:rPr lang="en-US" sz="1950" b="0" i="0" u="none" strike="noStrike" cap="none" baseline="0" dirty="0">
                <a:solidFill>
                  <a:schemeClr val="dk1"/>
                </a:solidFill>
                <a:latin typeface="Calibri"/>
                <a:ea typeface="Calibri"/>
                <a:cs typeface="Calibri"/>
                <a:sym typeface="Calibri"/>
              </a:rPr>
              <a:t>a subset of </a:t>
            </a:r>
            <a:r>
              <a:rPr lang="en-US" sz="1950" b="0" i="0" u="none" strike="noStrike" cap="none" baseline="0" dirty="0" smtClean="0">
                <a:solidFill>
                  <a:schemeClr val="dk1"/>
                </a:solidFill>
                <a:latin typeface="Calibri"/>
                <a:ea typeface="Calibri"/>
                <a:cs typeface="Calibri"/>
                <a:sym typeface="Calibri"/>
              </a:rPr>
              <a:t>POSIX</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Ported </a:t>
            </a:r>
            <a:r>
              <a:rPr lang="en-US" sz="1950" b="0" i="0" u="none" strike="noStrike" cap="none" baseline="0" dirty="0" err="1" smtClean="0">
                <a:solidFill>
                  <a:schemeClr val="dk1"/>
                </a:solidFill>
                <a:latin typeface="Calibri"/>
                <a:ea typeface="Calibri"/>
                <a:cs typeface="Calibri"/>
                <a:sym typeface="Calibri"/>
              </a:rPr>
              <a:t>Pthread</a:t>
            </a:r>
            <a:r>
              <a:rPr lang="en-US" sz="1950" b="0" i="0" u="none" strike="noStrike" cap="none" baseline="0" dirty="0" smtClean="0">
                <a:solidFill>
                  <a:schemeClr val="dk1"/>
                </a:solidFill>
                <a:latin typeface="Calibri"/>
                <a:ea typeface="Calibri"/>
                <a:cs typeface="Calibri"/>
                <a:sym typeface="Calibri"/>
              </a:rPr>
              <a:t> </a:t>
            </a:r>
            <a:r>
              <a:rPr lang="en-US" sz="1950" b="0" i="0" u="none" strike="noStrike" cap="none" baseline="0" dirty="0">
                <a:solidFill>
                  <a:schemeClr val="dk1"/>
                </a:solidFill>
                <a:latin typeface="Calibri"/>
                <a:ea typeface="Calibri"/>
                <a:cs typeface="Calibri"/>
                <a:sym typeface="Calibri"/>
              </a:rPr>
              <a:t>based </a:t>
            </a:r>
            <a:r>
              <a:rPr lang="en-US" sz="1950" b="0" i="0" u="none" strike="noStrike" cap="none" baseline="0" dirty="0" smtClean="0">
                <a:solidFill>
                  <a:schemeClr val="dk1"/>
                </a:solidFill>
                <a:latin typeface="Calibri"/>
                <a:ea typeface="Calibri"/>
                <a:cs typeface="Calibri"/>
                <a:sym typeface="Calibri"/>
              </a:rPr>
              <a:t>benchmarks</a:t>
            </a:r>
          </a:p>
          <a:p>
            <a:pPr indent="-342900">
              <a:lnSpc>
                <a:spcPct val="80000"/>
              </a:lnSpc>
              <a:spcBef>
                <a:spcPts val="450"/>
              </a:spcBef>
              <a:buSzPct val="97826"/>
            </a:pPr>
            <a:endParaRPr lang="en-US" sz="1950" dirty="0" smtClean="0">
              <a:solidFill>
                <a:schemeClr val="dk1"/>
              </a:solidFill>
              <a:latin typeface="Calibri"/>
              <a:ea typeface="Calibri"/>
              <a:cs typeface="Calibri"/>
              <a:sym typeface="Calibri"/>
            </a:endParaRPr>
          </a:p>
          <a:p>
            <a:pPr indent="-342900">
              <a:lnSpc>
                <a:spcPct val="80000"/>
              </a:lnSpc>
              <a:spcBef>
                <a:spcPts val="450"/>
              </a:spcBef>
              <a:buSzPct val="97826"/>
            </a:pPr>
            <a:r>
              <a:rPr lang="en-US" sz="2250" dirty="0" smtClean="0">
                <a:solidFill>
                  <a:schemeClr val="dk1"/>
                </a:solidFill>
                <a:latin typeface="Calibri"/>
                <a:ea typeface="Calibri"/>
                <a:cs typeface="Calibri"/>
                <a:sym typeface="Calibri"/>
              </a:rPr>
              <a:t>Experiences</a:t>
            </a:r>
          </a:p>
          <a:p>
            <a:pPr lvl="1" indent="-342900">
              <a:lnSpc>
                <a:spcPct val="80000"/>
              </a:lnSpc>
              <a:spcBef>
                <a:spcPts val="450"/>
              </a:spcBef>
              <a:buSzPct val="97826"/>
            </a:pPr>
            <a:r>
              <a:rPr lang="en-US" sz="1950" dirty="0">
                <a:solidFill>
                  <a:schemeClr val="dk1"/>
                </a:solidFill>
                <a:latin typeface="Calibri"/>
                <a:ea typeface="Calibri"/>
                <a:cs typeface="Calibri"/>
                <a:sym typeface="Calibri"/>
              </a:rPr>
              <a:t>Some single-application benchmarks are slower on </a:t>
            </a:r>
            <a:r>
              <a:rPr lang="en-US" sz="1950" dirty="0" err="1">
                <a:solidFill>
                  <a:schemeClr val="dk1"/>
                </a:solidFill>
                <a:latin typeface="Calibri"/>
                <a:ea typeface="Calibri"/>
                <a:cs typeface="Calibri"/>
                <a:sym typeface="Calibri"/>
              </a:rPr>
              <a:t>CellOS</a:t>
            </a:r>
            <a:r>
              <a:rPr lang="en-US" sz="1950" dirty="0">
                <a:solidFill>
                  <a:schemeClr val="dk1"/>
                </a:solidFill>
                <a:latin typeface="Calibri"/>
                <a:ea typeface="Calibri"/>
                <a:cs typeface="Calibri"/>
                <a:sym typeface="Calibri"/>
              </a:rPr>
              <a:t> than on </a:t>
            </a:r>
            <a:r>
              <a:rPr lang="en-US" sz="1950" dirty="0" smtClean="0">
                <a:solidFill>
                  <a:schemeClr val="dk1"/>
                </a:solidFill>
                <a:latin typeface="Calibri"/>
                <a:ea typeface="Calibri"/>
                <a:cs typeface="Calibri"/>
                <a:sym typeface="Calibri"/>
              </a:rPr>
              <a:t>Linux</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Debugging is very difficult</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Need to understand pros/cons better</a:t>
            </a:r>
            <a:endParaRPr lang="en-US" sz="1950" dirty="0">
              <a:solidFill>
                <a:schemeClr val="dk1"/>
              </a:solidFill>
              <a:latin typeface="Calibri"/>
              <a:ea typeface="Calibri"/>
              <a:cs typeface="Calibri"/>
              <a:sym typeface="Calibri"/>
            </a:endParaRPr>
          </a:p>
        </p:txBody>
      </p:sp>
      <p:sp>
        <p:nvSpPr>
          <p:cNvPr id="5" name="Shape 265"/>
          <p:cNvSpPr/>
          <p:nvPr/>
        </p:nvSpPr>
        <p:spPr>
          <a:xfrm>
            <a:off x="8686801"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6" name="Shape 245"/>
          <p:cNvSpPr/>
          <p:nvPr/>
        </p:nvSpPr>
        <p:spPr>
          <a:xfrm>
            <a:off x="4038600"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7" name="Shape 246"/>
          <p:cNvSpPr/>
          <p:nvPr/>
        </p:nvSpPr>
        <p:spPr>
          <a:xfrm>
            <a:off x="4038601"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smtClean="0">
                <a:solidFill>
                  <a:schemeClr val="dk1"/>
                </a:solidFill>
                <a:latin typeface="Calibri"/>
                <a:ea typeface="Calibri"/>
                <a:cs typeface="Calibri"/>
                <a:sym typeface="Calibri"/>
              </a:rPr>
              <a:t>XARCC</a:t>
            </a:r>
            <a:r>
              <a:rPr lang="en-US" sz="1800" b="0" i="0" u="none" strike="noStrike" cap="none" baseline="0" dirty="0" smtClean="0">
                <a:solidFill>
                  <a:schemeClr val="dk1"/>
                </a:solidFill>
                <a:latin typeface="Calibri"/>
                <a:ea typeface="Calibri"/>
                <a:cs typeface="Calibri"/>
                <a:sym typeface="Calibri"/>
              </a:rPr>
              <a:t>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7"/>
          <p:cNvSpPr/>
          <p:nvPr/>
        </p:nvSpPr>
        <p:spPr>
          <a:xfrm>
            <a:off x="4267200"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9" name="Shape 248"/>
          <p:cNvSpPr/>
          <p:nvPr/>
        </p:nvSpPr>
        <p:spPr>
          <a:xfrm>
            <a:off x="4038601"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10" name="Shape 249"/>
          <p:cNvSpPr/>
          <p:nvPr/>
        </p:nvSpPr>
        <p:spPr>
          <a:xfrm>
            <a:off x="5613401"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1" name="Shape 250"/>
          <p:cNvSpPr/>
          <p:nvPr/>
        </p:nvSpPr>
        <p:spPr>
          <a:xfrm>
            <a:off x="5040746"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2" name="Shape 251"/>
          <p:cNvSpPr/>
          <p:nvPr/>
        </p:nvSpPr>
        <p:spPr>
          <a:xfrm>
            <a:off x="5040746"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3" name="Shape 252"/>
          <p:cNvSpPr/>
          <p:nvPr/>
        </p:nvSpPr>
        <p:spPr>
          <a:xfrm>
            <a:off x="5040746"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4" name="Shape 253"/>
          <p:cNvSpPr/>
          <p:nvPr/>
        </p:nvSpPr>
        <p:spPr>
          <a:xfrm>
            <a:off x="5040746"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5" name="Shape 254"/>
          <p:cNvSpPr/>
          <p:nvPr/>
        </p:nvSpPr>
        <p:spPr>
          <a:xfrm>
            <a:off x="5040746"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6" name="Shape 255"/>
          <p:cNvSpPr/>
          <p:nvPr/>
        </p:nvSpPr>
        <p:spPr>
          <a:xfrm>
            <a:off x="6901874"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7" name="Shape 256"/>
          <p:cNvSpPr/>
          <p:nvPr/>
        </p:nvSpPr>
        <p:spPr>
          <a:xfrm>
            <a:off x="6901874"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8" name="Shape 257"/>
          <p:cNvSpPr/>
          <p:nvPr/>
        </p:nvSpPr>
        <p:spPr>
          <a:xfrm>
            <a:off x="6901874"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04019"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01874"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1" name="Shape 250"/>
          <p:cNvSpPr/>
          <p:nvPr/>
        </p:nvSpPr>
        <p:spPr>
          <a:xfrm>
            <a:off x="5029200"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2" name="Shape 250"/>
          <p:cNvSpPr/>
          <p:nvPr/>
        </p:nvSpPr>
        <p:spPr>
          <a:xfrm>
            <a:off x="4038600" y="3657600"/>
            <a:ext cx="4724400" cy="18288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38600"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25</a:t>
            </a:fld>
            <a:endParaRPr lang="en-US" sz="2200" b="1" dirty="0"/>
          </a:p>
        </p:txBody>
      </p:sp>
    </p:spTree>
    <p:extLst>
      <p:ext uri="{BB962C8B-B14F-4D97-AF65-F5344CB8AC3E}">
        <p14:creationId xmlns:p14="http://schemas.microsoft.com/office/powerpoint/2010/main" val="15446794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304800" y="1341437"/>
            <a:ext cx="8229600" cy="4525963"/>
          </a:xfrm>
          <a:prstGeom prst="rect">
            <a:avLst/>
          </a:prstGeom>
          <a:noFill/>
          <a:ln>
            <a:noFill/>
          </a:ln>
        </p:spPr>
        <p:txBody>
          <a:bodyPr lIns="91425" tIns="45700" rIns="91425" bIns="45700" anchor="t" anchorCtr="0">
            <a:noAutofit/>
          </a:bodyPr>
          <a:lstStyle/>
          <a:p>
            <a:pPr>
              <a:spcBef>
                <a:spcPts val="0"/>
              </a:spcBef>
            </a:pPr>
            <a:r>
              <a:rPr lang="en-US" sz="2400" b="0" i="0" u="none" strike="noStrike" cap="none" baseline="0" dirty="0" smtClean="0">
                <a:solidFill>
                  <a:schemeClr val="dk1"/>
                </a:solidFill>
                <a:latin typeface="Calibri"/>
                <a:ea typeface="Calibri"/>
                <a:cs typeface="Calibri"/>
                <a:sym typeface="Calibri"/>
              </a:rPr>
              <a:t>Still early days: Most features yet to be implemented</a:t>
            </a:r>
          </a:p>
          <a:p>
            <a:pPr lvl="1">
              <a:spcBef>
                <a:spcPts val="0"/>
              </a:spcBef>
            </a:pPr>
            <a:r>
              <a:rPr lang="en-US" sz="2400" dirty="0" smtClean="0">
                <a:solidFill>
                  <a:schemeClr val="dk1"/>
                </a:solidFill>
                <a:latin typeface="Calibri"/>
                <a:ea typeface="Calibri"/>
                <a:cs typeface="Calibri"/>
                <a:sym typeface="Calibri"/>
              </a:rPr>
              <a:t>Resource Monitor</a:t>
            </a:r>
          </a:p>
          <a:p>
            <a:pPr lvl="1">
              <a:spcBef>
                <a:spcPts val="0"/>
              </a:spcBef>
            </a:pPr>
            <a:r>
              <a:rPr lang="en-US" sz="2400" dirty="0" smtClean="0">
                <a:solidFill>
                  <a:schemeClr val="dk1"/>
                </a:solidFill>
                <a:latin typeface="Calibri"/>
                <a:ea typeface="Calibri"/>
                <a:cs typeface="Calibri"/>
                <a:sym typeface="Calibri"/>
              </a:rPr>
              <a:t>Dynamic Allocation Policies</a:t>
            </a:r>
          </a:p>
          <a:p>
            <a:pPr lvl="1">
              <a:spcBef>
                <a:spcPts val="0"/>
              </a:spcBef>
            </a:pPr>
            <a:r>
              <a:rPr lang="en-US" sz="2400" b="0" i="0" u="none" strike="noStrike" cap="none" baseline="0" dirty="0" smtClean="0">
                <a:solidFill>
                  <a:schemeClr val="dk1"/>
                </a:solidFill>
                <a:latin typeface="Calibri"/>
                <a:ea typeface="Calibri"/>
                <a:cs typeface="Calibri"/>
                <a:sym typeface="Calibri"/>
              </a:rPr>
              <a:t>Communication</a:t>
            </a:r>
            <a:r>
              <a:rPr lang="en-US" sz="2400" b="0" i="0" u="none" strike="noStrike" cap="none" dirty="0" smtClean="0">
                <a:solidFill>
                  <a:schemeClr val="dk1"/>
                </a:solidFill>
                <a:latin typeface="Calibri"/>
                <a:ea typeface="Calibri"/>
                <a:cs typeface="Calibri"/>
                <a:sym typeface="Calibri"/>
              </a:rPr>
              <a:t> channels and service discovery</a:t>
            </a:r>
          </a:p>
          <a:p>
            <a:pPr lvl="1">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Run on FireBox-0 with BITS</a:t>
            </a:r>
          </a:p>
          <a:p>
            <a:pPr lvl="1">
              <a:spcBef>
                <a:spcPts val="0"/>
              </a:spcBef>
            </a:pPr>
            <a:r>
              <a:rPr lang="en-US" sz="2400" dirty="0">
                <a:solidFill>
                  <a:schemeClr val="dk1"/>
                </a:solidFill>
                <a:latin typeface="Calibri"/>
                <a:ea typeface="Calibri"/>
                <a:cs typeface="Calibri"/>
                <a:sym typeface="Calibri"/>
              </a:rPr>
              <a:t> </a:t>
            </a:r>
            <a:r>
              <a:rPr lang="en-US" sz="2400" dirty="0" smtClean="0">
                <a:solidFill>
                  <a:schemeClr val="dk1"/>
                </a:solidFill>
                <a:latin typeface="Calibri"/>
                <a:ea typeface="Calibri"/>
                <a:cs typeface="Calibri"/>
                <a:sym typeface="Calibri"/>
              </a:rPr>
              <a:t>Can current workloads take advantage?</a:t>
            </a:r>
          </a:p>
          <a:p>
            <a:pPr lvl="1">
              <a:spcBef>
                <a:spcPts val="0"/>
              </a:spcBef>
            </a:pPr>
            <a:r>
              <a:rPr lang="en-US" sz="2400" dirty="0" smtClean="0">
                <a:solidFill>
                  <a:schemeClr val="dk1"/>
                </a:solidFill>
                <a:latin typeface="Calibri"/>
                <a:ea typeface="Calibri"/>
                <a:cs typeface="Calibri"/>
                <a:sym typeface="Calibri"/>
              </a:rPr>
              <a:t> Would custom HW change things?</a:t>
            </a:r>
          </a:p>
          <a:p>
            <a:pPr>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Big area of interest: 2-level scheduling and resource allocation</a:t>
            </a:r>
          </a:p>
          <a:p>
            <a:pPr lvl="1">
              <a:spcBef>
                <a:spcPts val="0"/>
              </a:spcBef>
            </a:pPr>
            <a:r>
              <a:rPr lang="en-US" sz="2400" dirty="0" smtClean="0">
                <a:solidFill>
                  <a:schemeClr val="dk1"/>
                </a:solidFill>
                <a:latin typeface="Calibri"/>
                <a:ea typeface="Calibri"/>
                <a:cs typeface="Calibri"/>
                <a:sym typeface="Calibri"/>
              </a:rPr>
              <a:t> Gang </a:t>
            </a:r>
            <a:r>
              <a:rPr lang="en-US" sz="2400" dirty="0">
                <a:solidFill>
                  <a:schemeClr val="dk1"/>
                </a:solidFill>
                <a:latin typeface="Calibri"/>
                <a:ea typeface="Calibri"/>
                <a:cs typeface="Calibri"/>
                <a:sym typeface="Calibri"/>
              </a:rPr>
              <a:t>scheduling needs deeper analysis and more sophisticated implementation</a:t>
            </a:r>
          </a:p>
          <a:p>
            <a:pPr lvl="1">
              <a:spcBef>
                <a:spcPts val="0"/>
              </a:spcBef>
            </a:pPr>
            <a:r>
              <a:rPr lang="en-US" sz="2400" b="0" i="0" u="none" strike="noStrike" cap="none" baseline="0" dirty="0" smtClean="0">
                <a:solidFill>
                  <a:schemeClr val="dk1"/>
                </a:solidFill>
                <a:latin typeface="Calibri"/>
                <a:ea typeface="Calibri"/>
                <a:cs typeface="Calibri"/>
                <a:sym typeface="Calibri"/>
              </a:rPr>
              <a:t> Advantages</a:t>
            </a:r>
            <a:r>
              <a:rPr lang="en-US" sz="2400" b="0" i="0" u="none" strike="noStrike" cap="none" dirty="0" smtClean="0">
                <a:solidFill>
                  <a:schemeClr val="dk1"/>
                </a:solidFill>
                <a:latin typeface="Calibri"/>
                <a:ea typeface="Calibri"/>
                <a:cs typeface="Calibri"/>
                <a:sym typeface="Calibri"/>
              </a:rPr>
              <a:t> of minimal OS </a:t>
            </a:r>
            <a:r>
              <a:rPr lang="en-US" sz="2400" b="0" i="0" u="none" strike="noStrike" cap="none" dirty="0" err="1" smtClean="0">
                <a:solidFill>
                  <a:schemeClr val="dk1"/>
                </a:solidFill>
                <a:latin typeface="Calibri"/>
                <a:ea typeface="Calibri"/>
                <a:cs typeface="Calibri"/>
                <a:sym typeface="Calibri"/>
              </a:rPr>
              <a:t>vs</a:t>
            </a:r>
            <a:r>
              <a:rPr lang="en-US" sz="2400" b="0" i="0" u="none" strike="noStrike" cap="none" dirty="0" smtClean="0">
                <a:solidFill>
                  <a:schemeClr val="dk1"/>
                </a:solidFill>
                <a:latin typeface="Calibri"/>
                <a:ea typeface="Calibri"/>
                <a:cs typeface="Calibri"/>
                <a:sym typeface="Calibri"/>
              </a:rPr>
              <a:t> Linux</a:t>
            </a:r>
            <a:endParaRPr lang="en-US" sz="2400" dirty="0" smtClean="0">
              <a:solidFill>
                <a:schemeClr val="dk1"/>
              </a:solidFill>
              <a:latin typeface="Calibri"/>
              <a:ea typeface="Calibri"/>
              <a:cs typeface="Calibri"/>
              <a:sym typeface="Calibri"/>
            </a:endParaRPr>
          </a:p>
          <a:p>
            <a:pPr marL="635000" lvl="1" indent="0">
              <a:spcBef>
                <a:spcPts val="0"/>
              </a:spcBef>
              <a:buNone/>
            </a:pPr>
            <a:endParaRPr lang="en-US" sz="24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26</a:t>
            </a:fld>
            <a:endParaRPr lang="en-US" sz="2200" b="1" dirty="0"/>
          </a:p>
        </p:txBody>
      </p:sp>
    </p:spTree>
    <p:extLst>
      <p:ext uri="{BB962C8B-B14F-4D97-AF65-F5344CB8AC3E}">
        <p14:creationId xmlns:p14="http://schemas.microsoft.com/office/powerpoint/2010/main" val="5484639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Questions &amp; Feedback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1"/>
          </p:nvPr>
        </p:nvSpPr>
        <p:spPr>
          <a:xfrm>
            <a:off x="457200" y="1981200"/>
            <a:ext cx="8229600" cy="4526100"/>
          </a:xfrm>
          <a:prstGeom prst="rect">
            <a:avLst/>
          </a:prstGeom>
          <a:noFill/>
          <a:ln>
            <a:noFill/>
          </a:ln>
        </p:spPr>
        <p:txBody>
          <a:bodyPr lIns="91425" tIns="45700" rIns="91425" bIns="45700" anchor="t" anchorCtr="0">
            <a:noAutofit/>
          </a:bodyPr>
          <a:lstStyle/>
          <a:p>
            <a:pPr>
              <a:spcBef>
                <a:spcPts val="0"/>
              </a:spcBef>
            </a:pPr>
            <a:r>
              <a:rPr lang="en-US" sz="3200" b="0" i="0" u="none" strike="noStrike" cap="none" baseline="0" dirty="0" smtClean="0">
                <a:solidFill>
                  <a:schemeClr val="dk1"/>
                </a:solidFill>
                <a:latin typeface="Calibri"/>
                <a:ea typeface="Calibri"/>
                <a:cs typeface="Calibri"/>
                <a:sym typeface="Calibri"/>
              </a:rPr>
              <a:t> This </a:t>
            </a:r>
            <a:r>
              <a:rPr lang="en-US" sz="3200" dirty="0" smtClean="0">
                <a:solidFill>
                  <a:schemeClr val="dk1"/>
                </a:solidFill>
                <a:latin typeface="Calibri"/>
                <a:ea typeface="Calibri"/>
                <a:cs typeface="Calibri"/>
                <a:sym typeface="Calibri"/>
              </a:rPr>
              <a:t>work is in the early stages</a:t>
            </a:r>
          </a:p>
          <a:p>
            <a:pPr>
              <a:spcBef>
                <a:spcPts val="0"/>
              </a:spcBef>
            </a:pPr>
            <a:endParaRPr lang="en-US" sz="3200" b="0" i="0" u="none" strike="noStrike" cap="none" dirty="0" smtClean="0">
              <a:solidFill>
                <a:schemeClr val="dk1"/>
              </a:solidFill>
              <a:latin typeface="Calibri"/>
              <a:ea typeface="Calibri"/>
              <a:cs typeface="Calibri"/>
              <a:sym typeface="Calibri"/>
            </a:endParaRPr>
          </a:p>
          <a:p>
            <a:pPr>
              <a:spcBef>
                <a:spcPts val="0"/>
              </a:spcBef>
            </a:pPr>
            <a:r>
              <a:rPr lang="en-US" sz="3200" baseline="0" dirty="0">
                <a:solidFill>
                  <a:schemeClr val="dk1"/>
                </a:solidFill>
                <a:latin typeface="Calibri"/>
                <a:ea typeface="Calibri"/>
                <a:cs typeface="Calibri"/>
                <a:sym typeface="Calibri"/>
              </a:rPr>
              <a:t> </a:t>
            </a:r>
            <a:r>
              <a:rPr lang="en-US" sz="3200" baseline="0" dirty="0" smtClean="0">
                <a:solidFill>
                  <a:schemeClr val="dk1"/>
                </a:solidFill>
                <a:latin typeface="Calibri"/>
                <a:ea typeface="Calibri"/>
                <a:cs typeface="Calibri"/>
                <a:sym typeface="Calibri"/>
              </a:rPr>
              <a:t>Where</a:t>
            </a:r>
            <a:r>
              <a:rPr lang="en-US" sz="3200" dirty="0" smtClean="0">
                <a:solidFill>
                  <a:schemeClr val="dk1"/>
                </a:solidFill>
                <a:latin typeface="Calibri"/>
                <a:ea typeface="Calibri"/>
                <a:cs typeface="Calibri"/>
                <a:sym typeface="Calibri"/>
              </a:rPr>
              <a:t> would you like to see this go?</a:t>
            </a:r>
          </a:p>
          <a:p>
            <a:pPr lvl="1">
              <a:spcBef>
                <a:spcPts val="0"/>
              </a:spcBef>
            </a:pPr>
            <a:r>
              <a:rPr lang="en-US" sz="3200" b="0" i="0" u="none" strike="noStrike" cap="none" baseline="0" dirty="0" smtClean="0">
                <a:solidFill>
                  <a:schemeClr val="dk1"/>
                </a:solidFill>
                <a:latin typeface="Calibri"/>
                <a:ea typeface="Calibri"/>
                <a:cs typeface="Calibri"/>
                <a:sym typeface="Calibri"/>
              </a:rPr>
              <a:t> FireBox</a:t>
            </a:r>
            <a:r>
              <a:rPr lang="en-US" sz="3200" dirty="0" smtClean="0">
                <a:solidFill>
                  <a:schemeClr val="dk1"/>
                </a:solidFill>
                <a:latin typeface="Calibri"/>
                <a:ea typeface="Calibri"/>
                <a:cs typeface="Calibri"/>
                <a:sym typeface="Calibri"/>
              </a:rPr>
              <a:t>-</a:t>
            </a:r>
            <a:r>
              <a:rPr lang="en-US" sz="3200" b="0" i="0" u="none" strike="noStrike" cap="none" baseline="0" dirty="0" smtClean="0">
                <a:solidFill>
                  <a:schemeClr val="dk1"/>
                </a:solidFill>
                <a:latin typeface="Calibri"/>
                <a:ea typeface="Calibri"/>
                <a:cs typeface="Calibri"/>
                <a:sym typeface="Calibri"/>
              </a:rPr>
              <a:t>0</a:t>
            </a:r>
          </a:p>
          <a:p>
            <a:pPr lvl="1">
              <a:spcBef>
                <a:spcPts val="0"/>
              </a:spcBef>
            </a:pPr>
            <a:r>
              <a:rPr lang="en-US" sz="3200" dirty="0" smtClean="0">
                <a:solidFill>
                  <a:schemeClr val="dk1"/>
                </a:solidFill>
                <a:latin typeface="Calibri"/>
                <a:ea typeface="Calibri"/>
                <a:cs typeface="Calibri"/>
                <a:sym typeface="Calibri"/>
              </a:rPr>
              <a:t> BITS</a:t>
            </a:r>
          </a:p>
          <a:p>
            <a:pPr lvl="1">
              <a:spcBef>
                <a:spcPts val="0"/>
              </a:spcBef>
            </a:pPr>
            <a:r>
              <a:rPr lang="en-US" sz="3200" dirty="0" smtClean="0">
                <a:solidFill>
                  <a:schemeClr val="dk1"/>
                </a:solidFill>
                <a:latin typeface="Calibri"/>
                <a:ea typeface="Calibri"/>
                <a:cs typeface="Calibri"/>
                <a:sym typeface="Calibri"/>
              </a:rPr>
              <a:t> XARCC</a:t>
            </a:r>
            <a:endParaRPr lang="en-US" sz="3200" dirty="0">
              <a:solidFill>
                <a:schemeClr val="dk1"/>
              </a:solidFill>
              <a:latin typeface="Calibri"/>
              <a:ea typeface="Calibri"/>
              <a:cs typeface="Calibri"/>
              <a:sym typeface="Calibri"/>
            </a:endParaRPr>
          </a:p>
          <a:p>
            <a:pPr marL="635000" lvl="1" indent="0">
              <a:spcBef>
                <a:spcPts val="0"/>
              </a:spcBef>
              <a:buNone/>
            </a:pPr>
            <a:endParaRPr lang="en-US" sz="3200" dirty="0">
              <a:solidFill>
                <a:schemeClr val="dk1"/>
              </a:solidFill>
              <a:latin typeface="Calibri"/>
              <a:ea typeface="Calibri"/>
              <a:cs typeface="Calibri"/>
              <a:sym typeface="Calibri"/>
            </a:endParaRPr>
          </a:p>
          <a:p>
            <a:pPr lvl="1">
              <a:spcBef>
                <a:spcPts val="0"/>
              </a:spcBef>
            </a:pPr>
            <a:endParaRPr sz="3200" b="0" i="0" u="none" strike="noStrike" cap="none" baseline="0" dirty="0">
              <a:solidFill>
                <a:schemeClr val="dk1"/>
              </a:solidFill>
              <a:latin typeface="Calibri"/>
              <a:ea typeface="Calibri"/>
              <a:cs typeface="Calibri"/>
              <a:sym typeface="Calibri"/>
            </a:endParaRP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27</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381000" y="26670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Backup Slides</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28</a:t>
            </a:fld>
            <a:endParaRPr lang="en-US" sz="2200" b="1" dirty="0"/>
          </a:p>
        </p:txBody>
      </p:sp>
    </p:spTree>
    <p:extLst>
      <p:ext uri="{BB962C8B-B14F-4D97-AF65-F5344CB8AC3E}">
        <p14:creationId xmlns:p14="http://schemas.microsoft.com/office/powerpoint/2010/main" val="13801096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Gang Scheduling Experiments</a:t>
            </a:r>
          </a:p>
        </p:txBody>
      </p:sp>
      <p:sp>
        <p:nvSpPr>
          <p:cNvPr id="428" name="Shape 42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Micro-benchmark</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Run identical, compute-bound tasks on multiple threads repeatedly</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Record each time a thread completes its task more than a full iteration behind the others (a missed deadline)</a:t>
            </a:r>
          </a:p>
          <a:p>
            <a:pPr marL="742950" marR="0" lvl="1" indent="-147955" algn="l" rtl="0">
              <a:lnSpc>
                <a:spcPct val="80000"/>
              </a:lnSpc>
              <a:spcBef>
                <a:spcPts val="434"/>
              </a:spcBef>
              <a:buClr>
                <a:schemeClr val="dk1"/>
              </a:buClr>
              <a:buFont typeface="Arial"/>
              <a:buNone/>
            </a:pPr>
            <a:endParaRPr sz="2150" b="0" i="0" u="none" strike="noStrike" cap="none" baseline="0">
              <a:solidFill>
                <a:schemeClr val="dk1"/>
              </a:solidFill>
              <a:latin typeface="Calibri"/>
              <a:ea typeface="Calibri"/>
              <a:cs typeface="Calibri"/>
              <a:sym typeface="Calibri"/>
            </a:endParaRPr>
          </a:p>
          <a:p>
            <a:pPr marL="342900" marR="0" lvl="0" indent="-342900" algn="l" rtl="0">
              <a:lnSpc>
                <a:spcPct val="80000"/>
              </a:lnSpc>
              <a:spcBef>
                <a:spcPts val="50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Macro-Benchmarks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HPC benchmark that models solid deformation in extreme environments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Ran multiple instances of the benchmark</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Batch: Each instance ran one after the other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Credit: Simultaneous execution on Xen’s default (non-gang) scheduler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Gang: Simultaneous execution with gang scheduling</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29</a:t>
            </a:fld>
            <a:endParaRPr lang="en-US" sz="2200" b="1" dirty="0"/>
          </a:p>
        </p:txBody>
      </p:sp>
    </p:spTree>
    <p:extLst>
      <p:ext uri="{BB962C8B-B14F-4D97-AF65-F5344CB8AC3E}">
        <p14:creationId xmlns:p14="http://schemas.microsoft.com/office/powerpoint/2010/main" val="5905585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209800" y="3048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i="0" u="none" strike="noStrike" cap="none" baseline="0" dirty="0" smtClean="0">
                <a:solidFill>
                  <a:schemeClr val="dk1"/>
                </a:solidFill>
                <a:latin typeface="Calibri"/>
                <a:ea typeface="Calibri"/>
                <a:cs typeface="Calibri"/>
                <a:sym typeface="Calibri"/>
              </a:rPr>
              <a:t>This Talk</a:t>
            </a:r>
            <a:endParaRPr lang="en-US" sz="4400" i="0" u="none" strike="noStrike" cap="none" baseline="0" dirty="0">
              <a:solidFill>
                <a:schemeClr val="dk1"/>
              </a:solidFill>
              <a:latin typeface="Calibri"/>
              <a:ea typeface="Calibri"/>
              <a:cs typeface="Calibri"/>
              <a:sym typeface="Calibri"/>
            </a:endParaRPr>
          </a:p>
        </p:txBody>
      </p:sp>
      <p:sp>
        <p:nvSpPr>
          <p:cNvPr id="2" name="Trapezoid 1"/>
          <p:cNvSpPr/>
          <p:nvPr/>
        </p:nvSpPr>
        <p:spPr>
          <a:xfrm flipV="1">
            <a:off x="4343400" y="2057400"/>
            <a:ext cx="4267200" cy="39624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 name="Trapezoid 2"/>
          <p:cNvSpPr/>
          <p:nvPr/>
        </p:nvSpPr>
        <p:spPr>
          <a:xfrm flipV="1">
            <a:off x="5181600" y="5105400"/>
            <a:ext cx="2590800" cy="838200"/>
          </a:xfrm>
          <a:prstGeom prst="trapezoid">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p:txBody>
      </p:sp>
      <p:sp>
        <p:nvSpPr>
          <p:cNvPr id="4" name="TextBox 3"/>
          <p:cNvSpPr txBox="1"/>
          <p:nvPr/>
        </p:nvSpPr>
        <p:spPr>
          <a:xfrm>
            <a:off x="5765776" y="5334000"/>
            <a:ext cx="1470500" cy="430887"/>
          </a:xfrm>
          <a:prstGeom prst="rect">
            <a:avLst/>
          </a:prstGeom>
          <a:noFill/>
        </p:spPr>
        <p:txBody>
          <a:bodyPr wrap="none" rtlCol="0">
            <a:spAutoFit/>
          </a:bodyPr>
          <a:lstStyle/>
          <a:p>
            <a:pPr algn="ctr"/>
            <a:r>
              <a:rPr lang="en-US" sz="2200" b="1" dirty="0" smtClean="0"/>
              <a:t>Hardware</a:t>
            </a:r>
            <a:endParaRPr lang="en-US" sz="2200" b="1" dirty="0"/>
          </a:p>
        </p:txBody>
      </p:sp>
      <p:sp>
        <p:nvSpPr>
          <p:cNvPr id="18" name="Trapezoid 17"/>
          <p:cNvSpPr/>
          <p:nvPr/>
        </p:nvSpPr>
        <p:spPr>
          <a:xfrm flipV="1">
            <a:off x="4953000" y="4114800"/>
            <a:ext cx="3048000" cy="914400"/>
          </a:xfrm>
          <a:prstGeom prst="trapezoid">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a:p>
        </p:txBody>
      </p:sp>
      <p:sp>
        <p:nvSpPr>
          <p:cNvPr id="19" name="TextBox 18"/>
          <p:cNvSpPr txBox="1"/>
          <p:nvPr/>
        </p:nvSpPr>
        <p:spPr>
          <a:xfrm>
            <a:off x="5492912" y="4191000"/>
            <a:ext cx="2016228" cy="769441"/>
          </a:xfrm>
          <a:prstGeom prst="rect">
            <a:avLst/>
          </a:prstGeom>
          <a:noFill/>
        </p:spPr>
        <p:txBody>
          <a:bodyPr wrap="square" rtlCol="0">
            <a:spAutoFit/>
          </a:bodyPr>
          <a:lstStyle/>
          <a:p>
            <a:pPr algn="ctr"/>
            <a:r>
              <a:rPr lang="en-US" sz="2200" b="1" dirty="0" smtClean="0"/>
              <a:t>Resource Management</a:t>
            </a:r>
            <a:endParaRPr lang="en-US" sz="2200" b="1" dirty="0"/>
          </a:p>
        </p:txBody>
      </p:sp>
      <p:sp>
        <p:nvSpPr>
          <p:cNvPr id="25" name="Trapezoid 24"/>
          <p:cNvSpPr/>
          <p:nvPr/>
        </p:nvSpPr>
        <p:spPr>
          <a:xfrm flipV="1">
            <a:off x="4724400" y="3124200"/>
            <a:ext cx="3505200" cy="914400"/>
          </a:xfrm>
          <a:prstGeom prst="trapezoid">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6" name="TextBox 25"/>
          <p:cNvSpPr txBox="1"/>
          <p:nvPr/>
        </p:nvSpPr>
        <p:spPr>
          <a:xfrm>
            <a:off x="5476002" y="3200400"/>
            <a:ext cx="2050048" cy="769441"/>
          </a:xfrm>
          <a:prstGeom prst="rect">
            <a:avLst/>
          </a:prstGeom>
          <a:noFill/>
        </p:spPr>
        <p:txBody>
          <a:bodyPr wrap="none" rtlCol="0">
            <a:spAutoFit/>
          </a:bodyPr>
          <a:lstStyle/>
          <a:p>
            <a:pPr algn="ctr"/>
            <a:r>
              <a:rPr lang="en-US" sz="2200" b="1" dirty="0" smtClean="0">
                <a:solidFill>
                  <a:schemeClr val="tx1"/>
                </a:solidFill>
              </a:rPr>
              <a:t>Frameworks</a:t>
            </a:r>
          </a:p>
          <a:p>
            <a:pPr algn="ctr"/>
            <a:r>
              <a:rPr lang="en-US" sz="2200" b="1" dirty="0" smtClean="0">
                <a:solidFill>
                  <a:schemeClr val="tx1"/>
                </a:solidFill>
              </a:rPr>
              <a:t>and </a:t>
            </a:r>
            <a:r>
              <a:rPr lang="en-US" sz="2200" b="1" dirty="0" smtClean="0">
                <a:solidFill>
                  <a:schemeClr val="tx1"/>
                </a:solidFill>
              </a:rPr>
              <a:t>Runtimes</a:t>
            </a:r>
            <a:endParaRPr lang="en-US" sz="2200" b="1" dirty="0">
              <a:solidFill>
                <a:schemeClr val="tx1"/>
              </a:solidFill>
            </a:endParaRPr>
          </a:p>
        </p:txBody>
      </p:sp>
      <p:sp>
        <p:nvSpPr>
          <p:cNvPr id="27" name="Trapezoid 26"/>
          <p:cNvSpPr/>
          <p:nvPr/>
        </p:nvSpPr>
        <p:spPr>
          <a:xfrm flipV="1">
            <a:off x="4495800" y="2133600"/>
            <a:ext cx="3962400" cy="914400"/>
          </a:xfrm>
          <a:prstGeom prst="trapezoid">
            <a:avLst/>
          </a:prstGeom>
          <a:solidFill>
            <a:schemeClr val="bg1">
              <a:lumMod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solidFill>
                <a:srgbClr val="000000"/>
              </a:solidFill>
            </a:endParaRPr>
          </a:p>
        </p:txBody>
      </p:sp>
      <p:sp>
        <p:nvSpPr>
          <p:cNvPr id="29" name="TextBox 28"/>
          <p:cNvSpPr txBox="1"/>
          <p:nvPr/>
        </p:nvSpPr>
        <p:spPr>
          <a:xfrm>
            <a:off x="5538269" y="2209800"/>
            <a:ext cx="1925515" cy="769441"/>
          </a:xfrm>
          <a:prstGeom prst="rect">
            <a:avLst/>
          </a:prstGeom>
          <a:noFill/>
        </p:spPr>
        <p:txBody>
          <a:bodyPr wrap="none" rtlCol="0">
            <a:spAutoFit/>
          </a:bodyPr>
          <a:lstStyle/>
          <a:p>
            <a:pPr algn="ctr"/>
            <a:r>
              <a:rPr lang="en-US" sz="2200" b="1" dirty="0" smtClean="0"/>
              <a:t>Applications</a:t>
            </a:r>
          </a:p>
          <a:p>
            <a:pPr algn="ctr"/>
            <a:r>
              <a:rPr lang="en-US" sz="2200" b="1" dirty="0" smtClean="0"/>
              <a:t>and </a:t>
            </a:r>
            <a:r>
              <a:rPr lang="en-US" sz="2200" b="1" dirty="0" smtClean="0"/>
              <a:t>Services</a:t>
            </a:r>
            <a:endParaRPr lang="en-US" sz="2200" b="1" dirty="0"/>
          </a:p>
        </p:txBody>
      </p:sp>
      <p:sp>
        <p:nvSpPr>
          <p:cNvPr id="30" name="TextBox 29"/>
          <p:cNvSpPr txBox="1"/>
          <p:nvPr/>
        </p:nvSpPr>
        <p:spPr>
          <a:xfrm>
            <a:off x="4495800" y="1447800"/>
            <a:ext cx="3877985" cy="492443"/>
          </a:xfrm>
          <a:prstGeom prst="rect">
            <a:avLst/>
          </a:prstGeom>
          <a:noFill/>
        </p:spPr>
        <p:txBody>
          <a:bodyPr wrap="none" rtlCol="0">
            <a:spAutoFit/>
          </a:bodyPr>
          <a:lstStyle/>
          <a:p>
            <a:r>
              <a:rPr lang="en-US" sz="2600" b="1" dirty="0" smtClean="0"/>
              <a:t>Firebox Software Stack</a:t>
            </a:r>
            <a:endParaRPr lang="en-US" sz="2600" b="1" dirty="0"/>
          </a:p>
        </p:txBody>
      </p:sp>
      <p:sp>
        <p:nvSpPr>
          <p:cNvPr id="32" name="Shape 198"/>
          <p:cNvSpPr txBox="1">
            <a:spLocks/>
          </p:cNvSpPr>
          <p:nvPr/>
        </p:nvSpPr>
        <p:spPr>
          <a:xfrm>
            <a:off x="228600" y="1828800"/>
            <a:ext cx="3962400" cy="3962400"/>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marL="457200" indent="-457200">
              <a:lnSpc>
                <a:spcPct val="80000"/>
              </a:lnSpc>
              <a:spcBef>
                <a:spcPts val="0"/>
              </a:spcBef>
              <a:buSzPct val="97826"/>
            </a:pPr>
            <a:r>
              <a:rPr lang="en-US" sz="2600" dirty="0" smtClean="0">
                <a:solidFill>
                  <a:schemeClr val="dk1"/>
                </a:solidFill>
                <a:latin typeface="Calibri"/>
                <a:ea typeface="Calibri"/>
                <a:cs typeface="Calibri"/>
                <a:sym typeface="Calibri"/>
              </a:rPr>
              <a:t>Talk :</a:t>
            </a: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Benchmarks of different layers of the stack – BITS (Berkeley Interactive Throughput Suite)</a:t>
            </a:r>
          </a:p>
          <a:p>
            <a:pPr lvl="1" indent="-342900">
              <a:lnSpc>
                <a:spcPct val="80000"/>
              </a:lnSpc>
              <a:spcBef>
                <a:spcPts val="0"/>
              </a:spcBef>
              <a:buSzPct val="97826"/>
            </a:pPr>
            <a:endParaRPr lang="en-US" sz="2600" dirty="0">
              <a:solidFill>
                <a:schemeClr val="dk1"/>
              </a:solidFill>
              <a:latin typeface="Calibri"/>
              <a:ea typeface="Calibri"/>
              <a:cs typeface="Calibri"/>
              <a:sym typeface="Calibri"/>
            </a:endParaRP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Early project building a new </a:t>
            </a:r>
            <a:r>
              <a:rPr lang="en-US" sz="2600" dirty="0" err="1" smtClean="0">
                <a:solidFill>
                  <a:schemeClr val="dk1"/>
                </a:solidFill>
                <a:latin typeface="Calibri"/>
                <a:ea typeface="Calibri"/>
                <a:cs typeface="Calibri"/>
                <a:sym typeface="Calibri"/>
              </a:rPr>
              <a:t>Xen</a:t>
            </a:r>
            <a:r>
              <a:rPr lang="en-US" sz="2600" dirty="0" smtClean="0">
                <a:solidFill>
                  <a:schemeClr val="dk1"/>
                </a:solidFill>
                <a:latin typeface="Calibri"/>
                <a:ea typeface="Calibri"/>
                <a:cs typeface="Calibri"/>
                <a:sym typeface="Calibri"/>
              </a:rPr>
              <a:t>-based hypervisor (XARCC)</a:t>
            </a:r>
            <a:endParaRPr lang="en-US" sz="2600" dirty="0" smtClean="0">
              <a:solidFill>
                <a:schemeClr val="dk1"/>
              </a:solidFill>
              <a:latin typeface="Calibri"/>
              <a:ea typeface="Calibri"/>
              <a:cs typeface="Calibri"/>
              <a:sym typeface="Calibri"/>
            </a:endParaRPr>
          </a:p>
          <a:p>
            <a:pPr indent="-342900">
              <a:lnSpc>
                <a:spcPct val="80000"/>
              </a:lnSpc>
              <a:spcBef>
                <a:spcPts val="0"/>
              </a:spcBef>
              <a:buSzPct val="97826"/>
            </a:pPr>
            <a:endParaRPr lang="en-US" sz="2600" dirty="0">
              <a:solidFill>
                <a:schemeClr val="dk1"/>
              </a:solidFill>
              <a:latin typeface="Calibri"/>
              <a:ea typeface="Calibri"/>
              <a:cs typeface="Calibri"/>
              <a:sym typeface="Calibri"/>
            </a:endParaRPr>
          </a:p>
        </p:txBody>
      </p:sp>
      <p:sp>
        <p:nvSpPr>
          <p:cNvPr id="2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smtClean="0"/>
              <a:t>3</a:t>
            </a:fld>
            <a:endParaRPr lang="en-US" sz="2200" dirty="0"/>
          </a:p>
        </p:txBody>
      </p:sp>
    </p:spTree>
    <p:extLst>
      <p:ext uri="{BB962C8B-B14F-4D97-AF65-F5344CB8AC3E}">
        <p14:creationId xmlns:p14="http://schemas.microsoft.com/office/powerpoint/2010/main" val="31857243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Micro Benchmark Results</a:t>
            </a:r>
          </a:p>
        </p:txBody>
      </p:sp>
      <p:pic>
        <p:nvPicPr>
          <p:cNvPr id="435" name="Shape 435"/>
          <p:cNvPicPr preferRelativeResize="0"/>
          <p:nvPr/>
        </p:nvPicPr>
        <p:blipFill rotWithShape="1">
          <a:blip r:embed="rId3">
            <a:alphaModFix/>
          </a:blip>
          <a:srcRect/>
          <a:stretch/>
        </p:blipFill>
        <p:spPr>
          <a:xfrm>
            <a:off x="457200" y="1600200"/>
            <a:ext cx="8229600" cy="4495800"/>
          </a:xfrm>
          <a:prstGeom prst="rect">
            <a:avLst/>
          </a:prstGeom>
          <a:noFill/>
          <a:ln>
            <a:noFill/>
          </a:ln>
        </p:spPr>
      </p:pic>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30</a:t>
            </a:fld>
            <a:endParaRPr lang="en-US" sz="2200" b="1" dirty="0"/>
          </a:p>
        </p:txBody>
      </p:sp>
    </p:spTree>
    <p:extLst>
      <p:ext uri="{BB962C8B-B14F-4D97-AF65-F5344CB8AC3E}">
        <p14:creationId xmlns:p14="http://schemas.microsoft.com/office/powerpoint/2010/main" val="13011902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Macro Benchmark Results</a:t>
            </a:r>
          </a:p>
        </p:txBody>
      </p:sp>
      <p:pic>
        <p:nvPicPr>
          <p:cNvPr id="441" name="Shape 441"/>
          <p:cNvPicPr preferRelativeResize="0"/>
          <p:nvPr/>
        </p:nvPicPr>
        <p:blipFill rotWithShape="1">
          <a:blip r:embed="rId3">
            <a:alphaModFix/>
          </a:blip>
          <a:srcRect/>
          <a:stretch/>
        </p:blipFill>
        <p:spPr>
          <a:xfrm>
            <a:off x="990600" y="1524000"/>
            <a:ext cx="7086600" cy="4572000"/>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31</a:t>
            </a:fld>
            <a:endParaRPr lang="en-US" sz="2200" b="1" dirty="0"/>
          </a:p>
        </p:txBody>
      </p:sp>
    </p:spTree>
    <p:extLst>
      <p:ext uri="{BB962C8B-B14F-4D97-AF65-F5344CB8AC3E}">
        <p14:creationId xmlns:p14="http://schemas.microsoft.com/office/powerpoint/2010/main" val="19855723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p:nvPr/>
        </p:nvSpPr>
        <p:spPr>
          <a:xfrm>
            <a:off x="322431" y="302841"/>
            <a:ext cx="2858549"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Firebox Network</a:t>
            </a:r>
          </a:p>
        </p:txBody>
      </p:sp>
      <p:graphicFrame>
        <p:nvGraphicFramePr>
          <p:cNvPr id="447" name="Shape 447"/>
          <p:cNvGraphicFramePr/>
          <p:nvPr/>
        </p:nvGraphicFramePr>
        <p:xfrm>
          <a:off x="429591" y="2524058"/>
          <a:ext cx="3755150" cy="736620"/>
        </p:xfrm>
        <a:graphic>
          <a:graphicData uri="http://schemas.openxmlformats.org/drawingml/2006/table">
            <a:tbl>
              <a:tblPr firstRow="1" bandRow="1">
                <a:noFill/>
                <a:tableStyleId>{B2109607-3C3B-4E9C-B9AE-61DB545AD93F}</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Without VMA*</a:t>
                      </a:r>
                    </a:p>
                  </a:txBody>
                  <a:tcPr marL="91450" marR="91450" marT="45725" marB="45725"/>
                </a:tc>
                <a:tc>
                  <a:txBody>
                    <a:bodyPr/>
                    <a:lstStyle/>
                    <a:p>
                      <a:pPr marL="0" marR="0" lvl="0" indent="0" algn="l" rtl="0">
                        <a:spcBef>
                          <a:spcPts val="0"/>
                        </a:spcBef>
                        <a:buSzPct val="25000"/>
                        <a:buNone/>
                      </a:pPr>
                      <a:r>
                        <a:rPr lang="en-US" sz="1800" u="none" strike="noStrike" cap="none" baseline="0"/>
                        <a:t>4.8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With VMA</a:t>
                      </a:r>
                    </a:p>
                  </a:txBody>
                  <a:tcPr marL="91450" marR="91450" marT="45725" marB="45725"/>
                </a:tc>
                <a:tc>
                  <a:txBody>
                    <a:bodyPr/>
                    <a:lstStyle/>
                    <a:p>
                      <a:pPr marL="0" marR="0" lvl="0" indent="0" algn="l" rtl="0">
                        <a:spcBef>
                          <a:spcPts val="0"/>
                        </a:spcBef>
                        <a:buSzPct val="25000"/>
                        <a:buNone/>
                      </a:pPr>
                      <a:r>
                        <a:rPr lang="en-US" sz="1800" u="none" strike="noStrike" cap="none" baseline="0"/>
                        <a:t>1.3 us</a:t>
                      </a:r>
                    </a:p>
                  </a:txBody>
                  <a:tcPr marL="91450" marR="91450" marT="45725" marB="45725"/>
                </a:tc>
              </a:tr>
            </a:tbl>
          </a:graphicData>
        </a:graphic>
      </p:graphicFrame>
      <p:sp>
        <p:nvSpPr>
          <p:cNvPr id="448" name="Shape 448"/>
          <p:cNvSpPr txBox="1"/>
          <p:nvPr/>
        </p:nvSpPr>
        <p:spPr>
          <a:xfrm>
            <a:off x="364795" y="2082236"/>
            <a:ext cx="355738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SockPerf Ping Pong Latency in Fbox</a:t>
            </a:r>
          </a:p>
        </p:txBody>
      </p:sp>
      <p:graphicFrame>
        <p:nvGraphicFramePr>
          <p:cNvPr id="449" name="Shape 449"/>
          <p:cNvGraphicFramePr/>
          <p:nvPr>
            <p:extLst>
              <p:ext uri="{D42A27DB-BD31-4B8C-83A1-F6EECF244321}">
                <p14:modId xmlns:p14="http://schemas.microsoft.com/office/powerpoint/2010/main" val="3862531467"/>
              </p:ext>
            </p:extLst>
          </p:nvPr>
        </p:nvGraphicFramePr>
        <p:xfrm>
          <a:off x="429591" y="4062960"/>
          <a:ext cx="3755150" cy="736620"/>
        </p:xfrm>
        <a:graphic>
          <a:graphicData uri="http://schemas.openxmlformats.org/drawingml/2006/table">
            <a:tbl>
              <a:tblPr firstRow="1" bandRow="1">
                <a:noFill/>
                <a:tableStyleId>{8867FC34-C467-46F2-B44D-441883CA0B6A}</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Firebox v0</a:t>
                      </a:r>
                    </a:p>
                  </a:txBody>
                  <a:tcPr marL="91450" marR="91450" marT="45725" marB="45725"/>
                </a:tc>
                <a:tc>
                  <a:txBody>
                    <a:bodyPr/>
                    <a:lstStyle/>
                    <a:p>
                      <a:pPr marL="0" marR="0" lvl="0" indent="0" algn="l" rtl="0">
                        <a:spcBef>
                          <a:spcPts val="0"/>
                        </a:spcBef>
                        <a:buSzPct val="25000"/>
                        <a:buNone/>
                      </a:pPr>
                      <a:r>
                        <a:rPr lang="en-US" sz="1800" u="none" strike="noStrike" cap="none" baseline="0"/>
                        <a:t>1.7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dirty="0" err="1"/>
                        <a:t>RAMCloud</a:t>
                      </a:r>
                      <a:r>
                        <a:rPr lang="en-US" sz="1800" u="none" strike="noStrike" cap="none" baseline="0" dirty="0"/>
                        <a:t> </a:t>
                      </a:r>
                      <a:r>
                        <a:rPr lang="en-US" sz="1800" u="none" strike="noStrike" cap="none" baseline="0" dirty="0" smtClean="0"/>
                        <a:t>HW</a:t>
                      </a:r>
                      <a:endParaRPr lang="en-US" sz="1800" u="none" strike="noStrike" cap="none" baseline="0" dirty="0"/>
                    </a:p>
                  </a:txBody>
                  <a:tcPr marL="91450" marR="91450" marT="45725" marB="45725"/>
                </a:tc>
                <a:tc>
                  <a:txBody>
                    <a:bodyPr/>
                    <a:lstStyle/>
                    <a:p>
                      <a:pPr marL="0" marR="0" lvl="0" indent="0" algn="l" rtl="0">
                        <a:spcBef>
                          <a:spcPts val="0"/>
                        </a:spcBef>
                        <a:buSzPct val="25000"/>
                        <a:buNone/>
                      </a:pPr>
                      <a:r>
                        <a:rPr lang="en-US" sz="1800" u="none" strike="noStrike" cap="none" baseline="0" dirty="0"/>
                        <a:t>3.1 us</a:t>
                      </a:r>
                    </a:p>
                  </a:txBody>
                  <a:tcPr marL="91450" marR="91450" marT="45725" marB="45725"/>
                </a:tc>
              </a:tr>
            </a:tbl>
          </a:graphicData>
        </a:graphic>
      </p:graphicFrame>
      <p:sp>
        <p:nvSpPr>
          <p:cNvPr id="450" name="Shape 450"/>
          <p:cNvSpPr txBox="1"/>
          <p:nvPr/>
        </p:nvSpPr>
        <p:spPr>
          <a:xfrm>
            <a:off x="377755" y="3621139"/>
            <a:ext cx="259558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RDMA Ping Pong Latency</a:t>
            </a:r>
          </a:p>
        </p:txBody>
      </p:sp>
      <p:sp>
        <p:nvSpPr>
          <p:cNvPr id="451" name="Shape 451"/>
          <p:cNvSpPr txBox="1"/>
          <p:nvPr/>
        </p:nvSpPr>
        <p:spPr>
          <a:xfrm>
            <a:off x="322431" y="6226428"/>
            <a:ext cx="509626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*VMA = Mellanox socket library with kernel bypass</a:t>
            </a:r>
          </a:p>
        </p:txBody>
      </p:sp>
      <p:sp>
        <p:nvSpPr>
          <p:cNvPr id="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32</a:t>
            </a:fld>
            <a:endParaRPr lang="en-US" sz="2200" b="1" dirty="0"/>
          </a:p>
        </p:txBody>
      </p:sp>
    </p:spTree>
    <p:extLst>
      <p:ext uri="{BB962C8B-B14F-4D97-AF65-F5344CB8AC3E}">
        <p14:creationId xmlns:p14="http://schemas.microsoft.com/office/powerpoint/2010/main" val="30705709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p:nvPr/>
        </p:nvSpPr>
        <p:spPr>
          <a:xfrm>
            <a:off x="322431" y="302841"/>
            <a:ext cx="5893298"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Aerospike/Cassandra Write Latency</a:t>
            </a:r>
          </a:p>
        </p:txBody>
      </p:sp>
      <p:pic>
        <p:nvPicPr>
          <p:cNvPr id="458" name="Shape 458"/>
          <p:cNvPicPr preferRelativeResize="0"/>
          <p:nvPr/>
        </p:nvPicPr>
        <p:blipFill rotWithShape="1">
          <a:blip r:embed="rId3">
            <a:alphaModFix/>
          </a:blip>
          <a:srcRect/>
          <a:stretch/>
        </p:blipFill>
        <p:spPr>
          <a:xfrm>
            <a:off x="457200" y="1371600"/>
            <a:ext cx="5148121" cy="4584699"/>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33</a:t>
            </a:fld>
            <a:endParaRPr lang="en-US" sz="2200" b="1" dirty="0"/>
          </a:p>
        </p:txBody>
      </p:sp>
    </p:spTree>
    <p:extLst>
      <p:ext uri="{BB962C8B-B14F-4D97-AF65-F5344CB8AC3E}">
        <p14:creationId xmlns:p14="http://schemas.microsoft.com/office/powerpoint/2010/main" val="394555609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61" name="Rectangle 60"/>
          <p:cNvSpPr/>
          <p:nvPr/>
        </p:nvSpPr>
        <p:spPr>
          <a:xfrm>
            <a:off x="6273673" y="609600"/>
            <a:ext cx="2819400" cy="42672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Shape 143"/>
          <p:cNvSpPr txBox="1"/>
          <p:nvPr/>
        </p:nvSpPr>
        <p:spPr>
          <a:xfrm>
            <a:off x="228600" y="1447800"/>
            <a:ext cx="5638800" cy="5029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1" i="0" u="none" strike="noStrike" cap="none" baseline="0" dirty="0" smtClean="0">
                <a:solidFill>
                  <a:schemeClr val="dk1"/>
                </a:solidFill>
                <a:latin typeface="Calibri"/>
                <a:ea typeface="Calibri"/>
                <a:cs typeface="Calibri"/>
                <a:sym typeface="Calibri"/>
              </a:rPr>
              <a:t>- </a:t>
            </a:r>
            <a:r>
              <a:rPr lang="en-US" sz="2000" b="1" dirty="0" smtClean="0">
                <a:solidFill>
                  <a:schemeClr val="dk1"/>
                </a:solidFill>
                <a:latin typeface="Calibri"/>
                <a:ea typeface="Calibri"/>
                <a:cs typeface="Calibri"/>
                <a:sym typeface="Calibri"/>
              </a:rPr>
              <a:t>Hardware</a:t>
            </a:r>
            <a:r>
              <a:rPr lang="en-US" sz="2000" b="1" i="0" u="none" strike="noStrike" cap="none" baseline="0" dirty="0" smtClean="0">
                <a:solidFill>
                  <a:schemeClr val="dk1"/>
                </a:solidFill>
                <a:latin typeface="Calibri"/>
                <a:ea typeface="Calibri"/>
                <a:cs typeface="Calibri"/>
                <a:sym typeface="Calibri"/>
              </a:rPr>
              <a:t> </a:t>
            </a:r>
            <a:r>
              <a:rPr lang="en-US" sz="2000" b="1" i="0" u="none" strike="noStrike" cap="none" baseline="0" dirty="0">
                <a:solidFill>
                  <a:schemeClr val="dk1"/>
                </a:solidFill>
                <a:latin typeface="Calibri"/>
                <a:ea typeface="Calibri"/>
                <a:cs typeface="Calibri"/>
                <a:sym typeface="Calibri"/>
              </a:rPr>
              <a:t>configuration:</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Intel Ivy </a:t>
            </a:r>
            <a:r>
              <a:rPr lang="en-US" sz="2000" b="0" i="0" u="none" strike="noStrike" cap="none" baseline="0" dirty="0" smtClean="0">
                <a:solidFill>
                  <a:schemeClr val="dk1"/>
                </a:solidFill>
                <a:latin typeface="Calibri"/>
                <a:ea typeface="Calibri"/>
                <a:cs typeface="Calibri"/>
                <a:sym typeface="Calibri"/>
              </a:rPr>
              <a:t>Bridge E5-1680V2</a:t>
            </a:r>
          </a:p>
          <a:p>
            <a:pPr marL="169863" marR="0" lvl="0" indent="274637" algn="l" rtl="0">
              <a:spcBef>
                <a:spcPts val="0"/>
              </a:spcBef>
              <a:buClr>
                <a:schemeClr val="dk1"/>
              </a:buClr>
              <a:buSzPct val="100000"/>
              <a:buFont typeface="Arial"/>
              <a:buChar char="•"/>
            </a:pPr>
            <a:r>
              <a:rPr lang="en-US" sz="2000" b="0" i="0" u="none" strike="noStrike" cap="none" baseline="0" dirty="0" smtClean="0">
                <a:solidFill>
                  <a:schemeClr val="dk1"/>
                </a:solidFill>
                <a:latin typeface="Calibri"/>
                <a:ea typeface="Calibri"/>
                <a:cs typeface="Calibri"/>
                <a:sym typeface="Calibri"/>
              </a:rPr>
              <a:t>8Cores </a:t>
            </a:r>
            <a:r>
              <a:rPr lang="en-US" sz="2000" b="0" i="0" u="none" strike="noStrike" cap="none" baseline="0" dirty="0">
                <a:solidFill>
                  <a:schemeClr val="dk1"/>
                </a:solidFill>
                <a:latin typeface="Calibri"/>
                <a:ea typeface="Calibri"/>
                <a:cs typeface="Calibri"/>
                <a:sym typeface="Calibri"/>
              </a:rPr>
              <a:t>/ 16Threads 3.0GHz 25MB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64GB RAM </a:t>
            </a:r>
            <a:r>
              <a:rPr lang="en-US" sz="2000" b="0" i="0" u="none" strike="noStrike" cap="none" baseline="0" dirty="0" smtClean="0">
                <a:solidFill>
                  <a:schemeClr val="dk1"/>
                </a:solidFill>
                <a:latin typeface="Calibri"/>
                <a:ea typeface="Calibri"/>
                <a:cs typeface="Calibri"/>
                <a:sym typeface="Calibri"/>
              </a:rPr>
              <a:t>per node (</a:t>
            </a:r>
            <a:r>
              <a:rPr lang="en-US" sz="2000" b="0" i="0" u="none" strike="noStrike" cap="none" baseline="0" dirty="0">
                <a:solidFill>
                  <a:schemeClr val="dk1"/>
                </a:solidFill>
                <a:latin typeface="Calibri"/>
                <a:ea typeface="Calibri"/>
                <a:cs typeface="Calibri"/>
                <a:sym typeface="Calibri"/>
              </a:rPr>
              <a:t>1TB aggregate)</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2 </a:t>
            </a:r>
            <a:r>
              <a:rPr lang="en-US" sz="2000" b="0" i="0" u="none" strike="noStrike" cap="none" baseline="0" dirty="0" smtClean="0">
                <a:solidFill>
                  <a:schemeClr val="dk1"/>
                </a:solidFill>
                <a:latin typeface="Calibri"/>
                <a:ea typeface="Calibri"/>
                <a:cs typeface="Calibri"/>
                <a:sym typeface="Calibri"/>
              </a:rPr>
              <a:t>Samsung</a:t>
            </a:r>
            <a:r>
              <a:rPr lang="en-US" sz="2000" b="0" i="0" u="none" strike="noStrike" cap="none" dirty="0" smtClean="0">
                <a:solidFill>
                  <a:schemeClr val="dk1"/>
                </a:solidFill>
                <a:latin typeface="Calibri"/>
                <a:ea typeface="Calibri"/>
                <a:cs typeface="Calibri"/>
                <a:sym typeface="Calibri"/>
              </a:rPr>
              <a:t> </a:t>
            </a:r>
            <a:r>
              <a:rPr lang="en-US" sz="2000" b="0" i="0" u="none" strike="noStrike" cap="none" dirty="0" smtClean="0">
                <a:solidFill>
                  <a:schemeClr val="dk1"/>
                </a:solidFill>
                <a:latin typeface="Calibri"/>
                <a:ea typeface="Calibri"/>
                <a:cs typeface="Calibri"/>
                <a:sym typeface="Calibri"/>
              </a:rPr>
              <a:t>SATA </a:t>
            </a:r>
            <a:r>
              <a:rPr lang="en-US" sz="2000" b="0" i="0" u="none" strike="noStrike" cap="none" baseline="0" dirty="0" smtClean="0">
                <a:solidFill>
                  <a:schemeClr val="dk1"/>
                </a:solidFill>
                <a:latin typeface="Calibri"/>
                <a:ea typeface="Calibri"/>
                <a:cs typeface="Calibri"/>
                <a:sym typeface="Calibri"/>
              </a:rPr>
              <a:t>SSDs per node (</a:t>
            </a:r>
            <a:r>
              <a:rPr lang="en-US" sz="2000" b="0" i="0" u="none" strike="noStrike" cap="none" baseline="0" dirty="0">
                <a:solidFill>
                  <a:schemeClr val="dk1"/>
                </a:solidFill>
                <a:latin typeface="Calibri"/>
                <a:ea typeface="Calibri"/>
                <a:cs typeface="Calibri"/>
                <a:sym typeface="Calibri"/>
              </a:rPr>
              <a:t>120GB + 480GB) (9.4TB aggregate</a:t>
            </a:r>
            <a:r>
              <a:rPr lang="en-US" sz="2000" b="0" i="0" u="none" strike="noStrike" cap="none" baseline="0" dirty="0" smtClean="0">
                <a:solidFill>
                  <a:schemeClr val="dk1"/>
                </a:solidFill>
                <a:latin typeface="Calibri"/>
                <a:ea typeface="Calibri"/>
                <a:cs typeface="Calibri"/>
                <a:sym typeface="Calibri"/>
              </a:rPr>
              <a:t>)</a:t>
            </a:r>
          </a:p>
          <a:p>
            <a:pPr marL="169863" marR="0" lvl="0" indent="274637" algn="l" rtl="0">
              <a:spcBef>
                <a:spcPts val="0"/>
              </a:spcBef>
              <a:buClr>
                <a:schemeClr val="dk1"/>
              </a:buClr>
              <a:buSzPct val="100000"/>
              <a:buFont typeface="Arial"/>
              <a:buChar char="•"/>
            </a:pPr>
            <a:r>
              <a:rPr lang="en-US" sz="2000" dirty="0" smtClean="0">
                <a:solidFill>
                  <a:schemeClr val="dk1"/>
                </a:solidFill>
                <a:latin typeface="Calibri"/>
                <a:ea typeface="Calibri"/>
                <a:cs typeface="Calibri"/>
                <a:sym typeface="Calibri"/>
              </a:rPr>
              <a:t>2 extra Samsung </a:t>
            </a:r>
            <a:r>
              <a:rPr lang="en-US" sz="2000" dirty="0" err="1" smtClean="0">
                <a:solidFill>
                  <a:schemeClr val="dk1"/>
                </a:solidFill>
                <a:latin typeface="Calibri"/>
                <a:ea typeface="Calibri"/>
                <a:cs typeface="Calibri"/>
                <a:sym typeface="Calibri"/>
              </a:rPr>
              <a:t>PCIe</a:t>
            </a:r>
            <a:r>
              <a:rPr lang="en-US" sz="2000" dirty="0" smtClean="0">
                <a:solidFill>
                  <a:schemeClr val="dk1"/>
                </a:solidFill>
                <a:latin typeface="Calibri"/>
                <a:ea typeface="Calibri"/>
                <a:cs typeface="Calibri"/>
                <a:sym typeface="Calibri"/>
              </a:rPr>
              <a:t> SSDs (734GB)</a:t>
            </a:r>
            <a:endParaRPr lang="en-US" sz="2000" b="0" i="0" u="none" strike="noStrike" cap="none" baseline="0" dirty="0">
              <a:solidFill>
                <a:schemeClr val="dk1"/>
              </a:solidFill>
              <a:latin typeface="Calibri"/>
              <a:ea typeface="Calibri"/>
              <a:cs typeface="Calibri"/>
              <a:sym typeface="Calibri"/>
            </a:endParaRPr>
          </a:p>
          <a:p>
            <a:pPr marL="169863" marR="0" lvl="0" indent="274637" algn="l" rtl="0">
              <a:spcBef>
                <a:spcPts val="0"/>
              </a:spcBef>
              <a:buClr>
                <a:schemeClr val="dk1"/>
              </a:buClr>
              <a:buSzPct val="100000"/>
              <a:buFont typeface="Arial"/>
              <a:buChar char="•"/>
            </a:pPr>
            <a:r>
              <a:rPr lang="en-US" sz="2000" b="0" i="0" u="none" strike="noStrike" cap="none" baseline="0" dirty="0" err="1">
                <a:solidFill>
                  <a:schemeClr val="dk1"/>
                </a:solidFill>
                <a:latin typeface="Calibri"/>
                <a:ea typeface="Calibri"/>
                <a:cs typeface="Calibri"/>
                <a:sym typeface="Calibri"/>
              </a:rPr>
              <a:t>Infiniband</a:t>
            </a:r>
            <a:r>
              <a:rPr lang="en-US" sz="2000" b="0" i="0" u="none" strike="noStrike" cap="none" baseline="0" dirty="0">
                <a:solidFill>
                  <a:schemeClr val="dk1"/>
                </a:solidFill>
                <a:latin typeface="Calibri"/>
                <a:ea typeface="Calibri"/>
                <a:cs typeface="Calibri"/>
                <a:sym typeface="Calibri"/>
              </a:rPr>
              <a: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ConnectX-3 VPI FDR QSFP 56Gbps</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Ethernet: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ConnextX-3 EN QSFP 40Gb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Running Ubuntu 14.04 (Linux </a:t>
            </a:r>
            <a:r>
              <a:rPr lang="en-US" sz="2000" b="0" i="0" u="none" strike="noStrike" cap="none" baseline="0" dirty="0" smtClean="0">
                <a:solidFill>
                  <a:schemeClr val="dk1"/>
                </a:solidFill>
                <a:latin typeface="Calibri"/>
                <a:ea typeface="Calibri"/>
                <a:cs typeface="Calibri"/>
                <a:sym typeface="Calibri"/>
              </a:rPr>
              <a:t>3.13.0)</a:t>
            </a:r>
          </a:p>
        </p:txBody>
      </p:sp>
      <p:sp>
        <p:nvSpPr>
          <p:cNvPr id="3" name="Rectangle 2"/>
          <p:cNvSpPr/>
          <p:nvPr/>
        </p:nvSpPr>
        <p:spPr>
          <a:xfrm>
            <a:off x="63498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chemeClr val="tx1"/>
                </a:solidFill>
              </a:rPr>
              <a:t>F1</a:t>
            </a:r>
          </a:p>
          <a:p>
            <a:pPr algn="ctr"/>
            <a:endParaRPr lang="en-US" sz="1600" b="1" dirty="0"/>
          </a:p>
        </p:txBody>
      </p:sp>
      <p:sp>
        <p:nvSpPr>
          <p:cNvPr id="4" name="TextBox 3"/>
          <p:cNvSpPr txBox="1"/>
          <p:nvPr/>
        </p:nvSpPr>
        <p:spPr>
          <a:xfrm>
            <a:off x="7492873" y="2590800"/>
            <a:ext cx="414083" cy="307777"/>
          </a:xfrm>
          <a:prstGeom prst="rect">
            <a:avLst/>
          </a:prstGeom>
          <a:noFill/>
        </p:spPr>
        <p:txBody>
          <a:bodyPr wrap="none" rtlCol="0">
            <a:spAutoFit/>
          </a:bodyPr>
          <a:lstStyle/>
          <a:p>
            <a:r>
              <a:rPr lang="en-US" dirty="0" smtClean="0"/>
              <a:t>….</a:t>
            </a:r>
            <a:endParaRPr lang="en-US" dirty="0"/>
          </a:p>
        </p:txBody>
      </p:sp>
      <p:cxnSp>
        <p:nvCxnSpPr>
          <p:cNvPr id="17" name="Straight Connector 16"/>
          <p:cNvCxnSpPr/>
          <p:nvPr/>
        </p:nvCxnSpPr>
        <p:spPr>
          <a:xfrm>
            <a:off x="6807073" y="17526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07073" y="37338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 idx="2"/>
          </p:cNvCxnSpPr>
          <p:nvPr/>
        </p:nvCxnSpPr>
        <p:spPr>
          <a:xfrm flipV="1">
            <a:off x="6807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712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3" idx="0"/>
          </p:cNvCxnSpPr>
          <p:nvPr/>
        </p:nvCxnSpPr>
        <p:spPr>
          <a:xfrm>
            <a:off x="6807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712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7035673" y="37338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35673" y="1371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3"/>
          <a:stretch>
            <a:fillRect/>
          </a:stretch>
        </p:blipFill>
        <p:spPr>
          <a:xfrm>
            <a:off x="6606182" y="4324350"/>
            <a:ext cx="2182091" cy="400050"/>
          </a:xfrm>
          <a:prstGeom prst="rect">
            <a:avLst/>
          </a:prstGeom>
        </p:spPr>
      </p:pic>
      <p:pic>
        <p:nvPicPr>
          <p:cNvPr id="55" name="Picture 54"/>
          <p:cNvPicPr>
            <a:picLocks noChangeAspect="1"/>
          </p:cNvPicPr>
          <p:nvPr/>
        </p:nvPicPr>
        <p:blipFill>
          <a:blip r:embed="rId4"/>
          <a:stretch>
            <a:fillRect/>
          </a:stretch>
        </p:blipFill>
        <p:spPr>
          <a:xfrm>
            <a:off x="6730873" y="838200"/>
            <a:ext cx="2133600" cy="391160"/>
          </a:xfrm>
          <a:prstGeom prst="rect">
            <a:avLst/>
          </a:prstGeom>
        </p:spPr>
      </p:pic>
      <p:cxnSp>
        <p:nvCxnSpPr>
          <p:cNvPr id="63" name="Straight Arrow Connector 62"/>
          <p:cNvCxnSpPr>
            <a:stCxn id="61" idx="2"/>
            <a:endCxn id="68" idx="0"/>
          </p:cNvCxnSpPr>
          <p:nvPr/>
        </p:nvCxnSpPr>
        <p:spPr>
          <a:xfrm>
            <a:off x="7683373" y="4876800"/>
            <a:ext cx="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6273673" y="5410200"/>
            <a:ext cx="2819400" cy="6096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0000"/>
                </a:solidFill>
              </a:rPr>
              <a:t>Fbox</a:t>
            </a:r>
            <a:endParaRPr lang="en-US" sz="1600" b="1" dirty="0">
              <a:solidFill>
                <a:srgbClr val="000000"/>
              </a:solidFill>
            </a:endParaRPr>
          </a:p>
        </p:txBody>
      </p:sp>
      <p:sp>
        <p:nvSpPr>
          <p:cNvPr id="64" name="TextBox 63"/>
          <p:cNvSpPr txBox="1"/>
          <p:nvPr/>
        </p:nvSpPr>
        <p:spPr>
          <a:xfrm>
            <a:off x="7111873" y="3886200"/>
            <a:ext cx="2032127" cy="338554"/>
          </a:xfrm>
          <a:prstGeom prst="rect">
            <a:avLst/>
          </a:prstGeom>
          <a:noFill/>
        </p:spPr>
        <p:txBody>
          <a:bodyPr wrap="none" rtlCol="0">
            <a:spAutoFit/>
          </a:bodyPr>
          <a:lstStyle/>
          <a:p>
            <a:r>
              <a:rPr lang="en-US" sz="1600" dirty="0" smtClean="0"/>
              <a:t>Ethernet (</a:t>
            </a:r>
            <a:r>
              <a:rPr lang="en-US" sz="1600" dirty="0" err="1" smtClean="0"/>
              <a:t>Mellanox</a:t>
            </a:r>
            <a:r>
              <a:rPr lang="en-US" sz="1600" dirty="0" smtClean="0"/>
              <a:t>)</a:t>
            </a:r>
            <a:endParaRPr lang="en-US" sz="1600" dirty="0"/>
          </a:p>
        </p:txBody>
      </p:sp>
      <p:sp>
        <p:nvSpPr>
          <p:cNvPr id="70" name="TextBox 69"/>
          <p:cNvSpPr txBox="1"/>
          <p:nvPr/>
        </p:nvSpPr>
        <p:spPr>
          <a:xfrm>
            <a:off x="7035673" y="1295400"/>
            <a:ext cx="2089334" cy="338554"/>
          </a:xfrm>
          <a:prstGeom prst="rect">
            <a:avLst/>
          </a:prstGeom>
          <a:noFill/>
        </p:spPr>
        <p:txBody>
          <a:bodyPr wrap="none" rtlCol="0">
            <a:spAutoFit/>
          </a:bodyPr>
          <a:lstStyle/>
          <a:p>
            <a:r>
              <a:rPr lang="en-US" sz="1600" dirty="0" err="1" smtClean="0"/>
              <a:t>Infiniband</a:t>
            </a:r>
            <a:r>
              <a:rPr lang="en-US" sz="1600" dirty="0" smtClean="0"/>
              <a:t> (</a:t>
            </a:r>
            <a:r>
              <a:rPr lang="en-US" sz="1600" dirty="0" err="1" smtClean="0"/>
              <a:t>Mellanox</a:t>
            </a:r>
            <a:r>
              <a:rPr lang="en-US" sz="1600" dirty="0" smtClean="0"/>
              <a:t>)</a:t>
            </a:r>
            <a:endParaRPr lang="en-US" sz="1600" dirty="0"/>
          </a:p>
        </p:txBody>
      </p:sp>
      <p:sp>
        <p:nvSpPr>
          <p:cNvPr id="93" name="Rectangle 92"/>
          <p:cNvSpPr/>
          <p:nvPr/>
        </p:nvSpPr>
        <p:spPr>
          <a:xfrm>
            <a:off x="81024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rgbClr val="000000"/>
                </a:solidFill>
              </a:rPr>
              <a:t>F16</a:t>
            </a:r>
          </a:p>
          <a:p>
            <a:pPr algn="ctr"/>
            <a:endParaRPr lang="en-US" sz="1600" b="1" dirty="0">
              <a:solidFill>
                <a:srgbClr val="000000"/>
              </a:solidFill>
            </a:endParaRPr>
          </a:p>
        </p:txBody>
      </p:sp>
      <p:pic>
        <p:nvPicPr>
          <p:cNvPr id="90" name="Picture 89"/>
          <p:cNvPicPr>
            <a:picLocks noChangeAspect="1"/>
          </p:cNvPicPr>
          <p:nvPr/>
        </p:nvPicPr>
        <p:blipFill>
          <a:blip r:embed="rId5"/>
          <a:stretch>
            <a:fillRect/>
          </a:stretch>
        </p:blipFill>
        <p:spPr>
          <a:xfrm>
            <a:off x="6349873" y="2590800"/>
            <a:ext cx="914400" cy="640126"/>
          </a:xfrm>
          <a:prstGeom prst="rect">
            <a:avLst/>
          </a:prstGeom>
        </p:spPr>
      </p:pic>
      <p:pic>
        <p:nvPicPr>
          <p:cNvPr id="97" name="Picture 96"/>
          <p:cNvPicPr>
            <a:picLocks noChangeAspect="1"/>
          </p:cNvPicPr>
          <p:nvPr/>
        </p:nvPicPr>
        <p:blipFill>
          <a:blip r:embed="rId5"/>
          <a:stretch>
            <a:fillRect/>
          </a:stretch>
        </p:blipFill>
        <p:spPr>
          <a:xfrm>
            <a:off x="8102473" y="2590800"/>
            <a:ext cx="914400" cy="640126"/>
          </a:xfrm>
          <a:prstGeom prst="rect">
            <a:avLst/>
          </a:prstGeom>
        </p:spPr>
      </p:pic>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4</a:t>
            </a:fld>
            <a:endParaRPr lang="en-US" sz="2200" b="1" dirty="0"/>
          </a:p>
        </p:txBody>
      </p:sp>
      <p:sp>
        <p:nvSpPr>
          <p:cNvPr id="101" name="Shape 142"/>
          <p:cNvSpPr txBox="1"/>
          <p:nvPr/>
        </p:nvSpPr>
        <p:spPr>
          <a:xfrm>
            <a:off x="76200" y="741403"/>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smtClean="0">
                <a:solidFill>
                  <a:schemeClr val="dk1"/>
                </a:solidFill>
                <a:latin typeface="Calibri"/>
                <a:ea typeface="Calibri"/>
                <a:cs typeface="Calibri"/>
                <a:sym typeface="Calibri"/>
              </a:rPr>
              <a:t>What is Firebox-0</a:t>
            </a:r>
            <a:endParaRPr lang="en-US" sz="3000" b="1" i="0" u="none" strike="noStrike" cap="none" baseline="0" dirty="0">
              <a:solidFill>
                <a:schemeClr val="dk1"/>
              </a:solidFill>
              <a:latin typeface="Calibri"/>
              <a:ea typeface="Calibri"/>
              <a:cs typeface="Calibri"/>
              <a:sym typeface="Calibri"/>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76200" y="741403"/>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smtClean="0">
                <a:solidFill>
                  <a:schemeClr val="dk1"/>
                </a:solidFill>
                <a:latin typeface="Calibri"/>
                <a:ea typeface="Calibri"/>
                <a:cs typeface="Calibri"/>
                <a:sym typeface="Calibri"/>
              </a:rPr>
              <a:t>Firebox </a:t>
            </a:r>
            <a:r>
              <a:rPr lang="en-US" sz="3000" b="1" i="0" u="none" strike="noStrike" cap="none" baseline="0" dirty="0">
                <a:solidFill>
                  <a:schemeClr val="dk1"/>
                </a:solidFill>
                <a:latin typeface="Calibri"/>
                <a:ea typeface="Calibri"/>
                <a:cs typeface="Calibri"/>
                <a:sym typeface="Calibri"/>
              </a:rPr>
              <a:t>– </a:t>
            </a:r>
            <a:r>
              <a:rPr lang="en-US" sz="3000" b="1" i="0" u="none" strike="noStrike" cap="none" baseline="0" dirty="0" smtClean="0">
                <a:solidFill>
                  <a:schemeClr val="dk1"/>
                </a:solidFill>
                <a:latin typeface="Calibri"/>
                <a:ea typeface="Calibri"/>
                <a:cs typeface="Calibri"/>
                <a:sym typeface="Calibri"/>
              </a:rPr>
              <a:t>0:</a:t>
            </a:r>
            <a:r>
              <a:rPr lang="en-US" sz="3000" b="1" i="0" u="none" strike="noStrike" cap="none" dirty="0" smtClean="0">
                <a:solidFill>
                  <a:schemeClr val="dk1"/>
                </a:solidFill>
                <a:latin typeface="Calibri"/>
                <a:ea typeface="Calibri"/>
                <a:cs typeface="Calibri"/>
                <a:sym typeface="Calibri"/>
              </a:rPr>
              <a:t> Goals</a:t>
            </a:r>
            <a:endParaRPr lang="en-US" sz="3000" b="1" i="0" u="none" strike="noStrike" cap="none" baseline="0" dirty="0">
              <a:solidFill>
                <a:schemeClr val="dk1"/>
              </a:solidFill>
              <a:latin typeface="Calibri"/>
              <a:ea typeface="Calibri"/>
              <a:cs typeface="Calibri"/>
              <a:sym typeface="Calibri"/>
            </a:endParaRPr>
          </a:p>
        </p:txBody>
      </p:sp>
      <p:sp>
        <p:nvSpPr>
          <p:cNvPr id="143" name="Shape 143"/>
          <p:cNvSpPr txBox="1"/>
          <p:nvPr/>
        </p:nvSpPr>
        <p:spPr>
          <a:xfrm>
            <a:off x="76200" y="1524000"/>
            <a:ext cx="5867400" cy="5486400"/>
          </a:xfrm>
          <a:prstGeom prst="rect">
            <a:avLst/>
          </a:prstGeom>
          <a:noFill/>
          <a:ln>
            <a:noFill/>
          </a:ln>
        </p:spPr>
        <p:txBody>
          <a:bodyPr lIns="91425" tIns="45700" rIns="91425" bIns="45700" anchor="t" anchorCtr="0">
            <a:noAutofit/>
          </a:bodyPr>
          <a:lstStyle/>
          <a:p>
            <a:pPr marL="461962" lvl="6" indent="-285750">
              <a:buClr>
                <a:schemeClr val="dk1"/>
              </a:buClr>
              <a:buSzPct val="100000"/>
              <a:buFont typeface="Arial"/>
              <a:buChar char="•"/>
            </a:pPr>
            <a:r>
              <a:rPr lang="en-US" sz="2600" dirty="0" smtClean="0">
                <a:solidFill>
                  <a:schemeClr val="dk1"/>
                </a:solidFill>
                <a:latin typeface="Calibri"/>
                <a:ea typeface="Calibri"/>
                <a:cs typeface="Calibri"/>
                <a:sym typeface="Calibri"/>
              </a:rPr>
              <a:t>2014 state-of-the-art baseline using off-the-shelf hardware and software</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analyze current workloads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develop new software stack ideas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h</a:t>
            </a:r>
            <a:r>
              <a:rPr lang="en-US" sz="2600" dirty="0" smtClean="0">
                <a:solidFill>
                  <a:schemeClr val="dk1"/>
                </a:solidFill>
                <a:latin typeface="Calibri"/>
                <a:ea typeface="Calibri"/>
                <a:cs typeface="Calibri"/>
                <a:sym typeface="Calibri"/>
              </a:rPr>
              <a:t>ost XAM-board prototype of Firebox bulk memory and networking</a:t>
            </a:r>
            <a:endParaRPr lang="en-US" sz="2600" dirty="0">
              <a:solidFill>
                <a:schemeClr val="dk1"/>
              </a:solidFill>
              <a:latin typeface="Calibri"/>
              <a:ea typeface="Calibri"/>
              <a:cs typeface="Calibri"/>
              <a:sym typeface="Calibri"/>
            </a:endParaRPr>
          </a:p>
        </p:txBody>
      </p:sp>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5</a:t>
            </a:fld>
            <a:endParaRPr lang="en-US" sz="2200" b="1" dirty="0"/>
          </a:p>
        </p:txBody>
      </p:sp>
      <p:pic>
        <p:nvPicPr>
          <p:cNvPr id="25" name="Shape 144"/>
          <p:cNvPicPr preferRelativeResize="0"/>
          <p:nvPr/>
        </p:nvPicPr>
        <p:blipFill rotWithShape="1">
          <a:blip r:embed="rId3">
            <a:alphaModFix/>
          </a:blip>
          <a:srcRect/>
          <a:stretch/>
        </p:blipFill>
        <p:spPr>
          <a:xfrm>
            <a:off x="5943600" y="762000"/>
            <a:ext cx="3048000" cy="5414367"/>
          </a:xfrm>
          <a:prstGeom prst="rect">
            <a:avLst/>
          </a:prstGeom>
          <a:noFill/>
          <a:ln>
            <a:noFill/>
          </a:ln>
        </p:spPr>
      </p:pic>
    </p:spTree>
    <p:extLst>
      <p:ext uri="{BB962C8B-B14F-4D97-AF65-F5344CB8AC3E}">
        <p14:creationId xmlns:p14="http://schemas.microsoft.com/office/powerpoint/2010/main" val="20103257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15" name="Shape 191"/>
          <p:cNvSpPr/>
          <p:nvPr/>
        </p:nvSpPr>
        <p:spPr>
          <a:xfrm>
            <a:off x="3505200" y="2514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590800"/>
            <a:ext cx="1668095" cy="461665"/>
          </a:xfrm>
          <a:prstGeom prst="rect">
            <a:avLst/>
          </a:prstGeom>
          <a:noFill/>
        </p:spPr>
        <p:txBody>
          <a:bodyPr wrap="none" rtlCol="0">
            <a:spAutoFit/>
          </a:bodyPr>
          <a:lstStyle/>
          <a:p>
            <a:r>
              <a:rPr lang="en-US" sz="2400" dirty="0" smtClean="0">
                <a:latin typeface="Calibri"/>
                <a:cs typeface="Calibri"/>
              </a:rPr>
              <a:t>Apache </a:t>
            </a:r>
            <a:r>
              <a:rPr lang="en-US" sz="2400" dirty="0" err="1" smtClean="0">
                <a:latin typeface="Calibri"/>
                <a:cs typeface="Calibri"/>
              </a:rPr>
              <a:t>Solr</a:t>
            </a:r>
            <a:endParaRPr lang="en-US" sz="2400" dirty="0">
              <a:latin typeface="Calibri"/>
              <a:cs typeface="Calibri"/>
            </a:endParaRPr>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2983208" cy="830997"/>
          </a:xfrm>
          <a:prstGeom prst="rect">
            <a:avLst/>
          </a:prstGeom>
          <a:noFill/>
        </p:spPr>
        <p:txBody>
          <a:bodyPr wrap="none" rtlCol="0">
            <a:spAutoFit/>
          </a:bodyPr>
          <a:lstStyle/>
          <a:p>
            <a:r>
              <a:rPr lang="en-US" sz="2400" dirty="0" err="1" smtClean="0">
                <a:latin typeface="Calibri"/>
                <a:cs typeface="Calibri"/>
              </a:rPr>
              <a:t>RAMCloud</a:t>
            </a:r>
            <a:r>
              <a:rPr lang="en-US" sz="2400" dirty="0" smtClean="0">
                <a:latin typeface="Calibri"/>
                <a:cs typeface="Calibri"/>
              </a:rPr>
              <a:t>, </a:t>
            </a:r>
            <a:r>
              <a:rPr lang="en-US" sz="2400" dirty="0" err="1" smtClean="0">
                <a:latin typeface="Calibri"/>
                <a:cs typeface="Calibri"/>
              </a:rPr>
              <a:t>Aerospike</a:t>
            </a:r>
            <a:r>
              <a:rPr lang="en-US" sz="2400" dirty="0" smtClean="0">
                <a:latin typeface="Calibri"/>
                <a:cs typeface="Calibri"/>
              </a:rPr>
              <a:t>,</a:t>
            </a:r>
          </a:p>
          <a:p>
            <a:r>
              <a:rPr lang="en-US" sz="2400" dirty="0" smtClean="0">
                <a:latin typeface="Calibri"/>
                <a:cs typeface="Calibri"/>
              </a:rPr>
              <a:t>Cassandra</a:t>
            </a:r>
            <a:endParaRPr lang="en-US" sz="2400" dirty="0">
              <a:latin typeface="Calibri"/>
              <a:cs typeface="Calibri"/>
            </a:endParaRPr>
          </a:p>
        </p:txBody>
      </p:sp>
      <p:sp>
        <p:nvSpPr>
          <p:cNvPr id="25" name="Shape 191"/>
          <p:cNvSpPr/>
          <p:nvPr/>
        </p:nvSpPr>
        <p:spPr>
          <a:xfrm>
            <a:off x="3505200" y="5139779"/>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5021759"/>
            <a:ext cx="2762295" cy="830997"/>
          </a:xfrm>
          <a:prstGeom prst="rect">
            <a:avLst/>
          </a:prstGeom>
          <a:noFill/>
        </p:spPr>
        <p:txBody>
          <a:bodyPr wrap="none" rtlCol="0">
            <a:spAutoFit/>
          </a:bodyPr>
          <a:lstStyle/>
          <a:p>
            <a:r>
              <a:rPr lang="en-US" sz="2400" dirty="0" smtClean="0">
                <a:latin typeface="Calibri"/>
                <a:cs typeface="Calibri"/>
              </a:rPr>
              <a:t>RDMA</a:t>
            </a:r>
          </a:p>
          <a:p>
            <a:r>
              <a:rPr lang="en-US" sz="2400" dirty="0" smtClean="0">
                <a:latin typeface="Calibri"/>
                <a:cs typeface="Calibri"/>
              </a:rPr>
              <a:t>Latency / Bandwidth</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6</a:t>
            </a:fld>
            <a:endParaRPr lang="en-US" sz="2200" b="1" dirty="0"/>
          </a:p>
        </p:txBody>
      </p:sp>
      <p:sp>
        <p:nvSpPr>
          <p:cNvPr id="17" name="Shape 191"/>
          <p:cNvSpPr/>
          <p:nvPr/>
        </p:nvSpPr>
        <p:spPr>
          <a:xfrm>
            <a:off x="3505200" y="4419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18" name="TextBox 17"/>
          <p:cNvSpPr txBox="1"/>
          <p:nvPr/>
        </p:nvSpPr>
        <p:spPr>
          <a:xfrm>
            <a:off x="228600" y="4522113"/>
            <a:ext cx="1017827" cy="461665"/>
          </a:xfrm>
          <a:prstGeom prst="rect">
            <a:avLst/>
          </a:prstGeom>
          <a:noFill/>
        </p:spPr>
        <p:txBody>
          <a:bodyPr wrap="none" rtlCol="0">
            <a:spAutoFit/>
          </a:bodyPr>
          <a:lstStyle/>
          <a:p>
            <a:r>
              <a:rPr lang="en-US" sz="2400" dirty="0" smtClean="0">
                <a:latin typeface="Calibri"/>
                <a:cs typeface="Calibri"/>
              </a:rPr>
              <a:t>XARCC</a:t>
            </a:r>
            <a:endParaRPr lang="en-US" sz="2400" dirty="0">
              <a:latin typeface="Calibri"/>
              <a:cs typeface="Calibri"/>
            </a:endParaRPr>
          </a:p>
        </p:txBody>
      </p:sp>
    </p:spTree>
    <p:extLst>
      <p:ext uri="{BB962C8B-B14F-4D97-AF65-F5344CB8AC3E}">
        <p14:creationId xmlns:p14="http://schemas.microsoft.com/office/powerpoint/2010/main" val="38209897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20" grpId="0" animBg="1"/>
      <p:bldP spid="21" grpId="0"/>
      <p:bldP spid="25" grpId="0" animBg="1"/>
      <p:bldP spid="26" grpId="0"/>
      <p:bldP spid="17"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Network</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5" name="Shape 191"/>
          <p:cNvSpPr/>
          <p:nvPr/>
        </p:nvSpPr>
        <p:spPr>
          <a:xfrm>
            <a:off x="3505200" y="5139779"/>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5021759"/>
            <a:ext cx="2762295" cy="830997"/>
          </a:xfrm>
          <a:prstGeom prst="rect">
            <a:avLst/>
          </a:prstGeom>
          <a:noFill/>
        </p:spPr>
        <p:txBody>
          <a:bodyPr wrap="none" rtlCol="0">
            <a:spAutoFit/>
          </a:bodyPr>
          <a:lstStyle/>
          <a:p>
            <a:r>
              <a:rPr lang="en-US" sz="2400" dirty="0" smtClean="0">
                <a:latin typeface="Calibri"/>
                <a:cs typeface="Calibri"/>
              </a:rPr>
              <a:t>RDMA</a:t>
            </a:r>
          </a:p>
          <a:p>
            <a:r>
              <a:rPr lang="en-US" sz="2400" dirty="0" smtClean="0">
                <a:latin typeface="Calibri"/>
                <a:cs typeface="Calibri"/>
              </a:rPr>
              <a:t>Latency / Bandwidth</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7</a:t>
            </a:fld>
            <a:endParaRPr lang="en-US" sz="2200" b="1" dirty="0"/>
          </a:p>
        </p:txBody>
      </p:sp>
    </p:spTree>
    <p:extLst>
      <p:ext uri="{BB962C8B-B14F-4D97-AF65-F5344CB8AC3E}">
        <p14:creationId xmlns:p14="http://schemas.microsoft.com/office/powerpoint/2010/main" val="4094474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7424503" cy="615553"/>
          </a:xfrm>
          <a:prstGeom prst="rect">
            <a:avLst/>
          </a:prstGeom>
          <a:noFill/>
        </p:spPr>
        <p:txBody>
          <a:bodyPr wrap="none" rtlCol="0">
            <a:spAutoFit/>
          </a:bodyPr>
          <a:lstStyle/>
          <a:p>
            <a:r>
              <a:rPr lang="en-US" sz="3400" b="1" dirty="0" smtClean="0">
                <a:latin typeface="Calibri"/>
                <a:cs typeface="Calibri"/>
              </a:rPr>
              <a:t>Firebox-0 Network Latency / Bandwidth</a:t>
            </a:r>
            <a:endParaRPr lang="en-US" sz="3400" b="1" dirty="0">
              <a:latin typeface="Calibri"/>
              <a:cs typeface="Calibri"/>
            </a:endParaRPr>
          </a:p>
        </p:txBody>
      </p:sp>
      <p:sp>
        <p:nvSpPr>
          <p:cNvPr id="17" name="TextBox 16"/>
          <p:cNvSpPr txBox="1"/>
          <p:nvPr/>
        </p:nvSpPr>
        <p:spPr>
          <a:xfrm>
            <a:off x="228600" y="4800600"/>
            <a:ext cx="4191000" cy="1752600"/>
          </a:xfrm>
          <a:prstGeom prst="rect">
            <a:avLst/>
          </a:prstGeom>
          <a:noFill/>
          <a:ln>
            <a:solidFill>
              <a:schemeClr val="tx1"/>
            </a:solidFill>
          </a:ln>
        </p:spPr>
        <p:txBody>
          <a:bodyPr wrap="none" rtlCol="0">
            <a:noAutofit/>
          </a:bodyPr>
          <a:lstStyle/>
          <a:p>
            <a:r>
              <a:rPr lang="en-US" sz="2000" dirty="0" smtClean="0">
                <a:latin typeface="Calibri"/>
                <a:cs typeface="Calibri"/>
              </a:rPr>
              <a:t>RDMA </a:t>
            </a:r>
            <a:r>
              <a:rPr lang="en-US" sz="2000" dirty="0" smtClean="0">
                <a:latin typeface="Calibri"/>
                <a:cs typeface="Calibri"/>
              </a:rPr>
              <a:t>Ping Pong Benchmark:</a:t>
            </a:r>
          </a:p>
          <a:p>
            <a:pPr marL="412750" lvl="1" indent="-285750">
              <a:buFont typeface="Arial"/>
              <a:buChar char="•"/>
            </a:pPr>
            <a:r>
              <a:rPr lang="en-US" sz="2000" dirty="0" smtClean="0">
                <a:latin typeface="Calibri"/>
                <a:cs typeface="Calibri"/>
              </a:rPr>
              <a:t>RDMA connection is </a:t>
            </a:r>
            <a:r>
              <a:rPr lang="en-US" sz="2000" dirty="0" smtClean="0">
                <a:latin typeface="Calibri"/>
                <a:cs typeface="Calibri"/>
              </a:rPr>
              <a:t>setup</a:t>
            </a:r>
          </a:p>
          <a:p>
            <a:pPr marL="127000" lvl="1"/>
            <a:r>
              <a:rPr lang="en-US" sz="2000" dirty="0" err="1">
                <a:latin typeface="Calibri"/>
                <a:cs typeface="Calibri"/>
              </a:rPr>
              <a:t>t</a:t>
            </a:r>
            <a:r>
              <a:rPr lang="en-US" sz="2000" dirty="0" err="1" smtClean="0">
                <a:latin typeface="Calibri"/>
                <a:cs typeface="Calibri"/>
              </a:rPr>
              <a:t>hroughTCP</a:t>
            </a:r>
            <a:r>
              <a:rPr lang="en-US" sz="2000" dirty="0" smtClean="0">
                <a:latin typeface="Calibri"/>
                <a:cs typeface="Calibri"/>
              </a:rPr>
              <a:t>/IP</a:t>
            </a:r>
          </a:p>
          <a:p>
            <a:pPr marL="412750" lvl="1" indent="-285750">
              <a:buFont typeface="Arial"/>
              <a:buChar char="•"/>
            </a:pPr>
            <a:r>
              <a:rPr lang="en-US" sz="2000" dirty="0" smtClean="0">
                <a:latin typeface="Calibri"/>
                <a:cs typeface="Calibri"/>
              </a:rPr>
              <a:t>Sequential RDMA reads with </a:t>
            </a:r>
            <a:endParaRPr lang="en-US" sz="2000" dirty="0" smtClean="0">
              <a:latin typeface="Calibri"/>
              <a:cs typeface="Calibri"/>
            </a:endParaRPr>
          </a:p>
          <a:p>
            <a:pPr marL="127000" lvl="1"/>
            <a:r>
              <a:rPr lang="en-US" sz="2000" dirty="0">
                <a:latin typeface="Calibri"/>
                <a:cs typeface="Calibri"/>
              </a:rPr>
              <a:t>d</a:t>
            </a:r>
            <a:r>
              <a:rPr lang="en-US" sz="2000" dirty="0" smtClean="0">
                <a:latin typeface="Calibri"/>
                <a:cs typeface="Calibri"/>
              </a:rPr>
              <a:t>ifferent</a:t>
            </a:r>
            <a:r>
              <a:rPr lang="en-US" sz="2000" dirty="0" smtClean="0">
                <a:latin typeface="Calibri"/>
                <a:cs typeface="Calibri"/>
              </a:rPr>
              <a:t> </a:t>
            </a:r>
            <a:r>
              <a:rPr lang="en-US" sz="2000" dirty="0" smtClean="0">
                <a:latin typeface="Calibri"/>
                <a:cs typeface="Calibri"/>
              </a:rPr>
              <a:t>sizes</a:t>
            </a:r>
            <a:endParaRPr lang="en-US" sz="2000" dirty="0" smtClean="0">
              <a:latin typeface="Calibri"/>
              <a:cs typeface="Calibri"/>
            </a:endParaRPr>
          </a:p>
        </p:txBody>
      </p:sp>
      <p:pic>
        <p:nvPicPr>
          <p:cNvPr id="2" name="Picture 1" descr="raw_firebox_latency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0601"/>
            <a:ext cx="3824710" cy="3810000"/>
          </a:xfrm>
          <a:prstGeom prst="rect">
            <a:avLst/>
          </a:prstGeom>
        </p:spPr>
      </p:pic>
      <p:pic>
        <p:nvPicPr>
          <p:cNvPr id="3" name="Picture 2" descr="raw_firebox_bandwidth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90600"/>
            <a:ext cx="4419600" cy="3718662"/>
          </a:xfrm>
          <a:prstGeom prst="rect">
            <a:avLst/>
          </a:prstGeom>
        </p:spPr>
      </p:pic>
      <p:sp>
        <p:nvSpPr>
          <p:cNvPr id="9" name="TextBox 8"/>
          <p:cNvSpPr txBox="1"/>
          <p:nvPr/>
        </p:nvSpPr>
        <p:spPr>
          <a:xfrm>
            <a:off x="4617983" y="4800600"/>
            <a:ext cx="4449817" cy="1752600"/>
          </a:xfrm>
          <a:prstGeom prst="rect">
            <a:avLst/>
          </a:prstGeom>
          <a:noFill/>
          <a:ln>
            <a:solidFill>
              <a:schemeClr val="tx1"/>
            </a:solidFill>
          </a:ln>
        </p:spPr>
        <p:txBody>
          <a:bodyPr wrap="none" rtlCol="0">
            <a:noAutofit/>
          </a:bodyPr>
          <a:lstStyle/>
          <a:p>
            <a:r>
              <a:rPr lang="en-US" sz="2000" dirty="0" smtClean="0">
                <a:latin typeface="Calibri"/>
                <a:cs typeface="Calibri"/>
              </a:rPr>
              <a:t>Results:</a:t>
            </a:r>
            <a:endParaRPr lang="en-US" sz="2000" dirty="0" smtClean="0">
              <a:latin typeface="Calibri"/>
              <a:cs typeface="Calibri"/>
            </a:endParaRPr>
          </a:p>
          <a:p>
            <a:pPr marL="581025" lvl="1" indent="-290513">
              <a:buFont typeface="Wingdings" charset="2"/>
              <a:buChar char="§"/>
            </a:pPr>
            <a:r>
              <a:rPr lang="en-US" sz="2000" dirty="0" smtClean="0">
                <a:latin typeface="Calibri"/>
                <a:cs typeface="Calibri"/>
              </a:rPr>
              <a:t>Low latency / bandwidth for small</a:t>
            </a:r>
          </a:p>
          <a:p>
            <a:pPr marL="290512" lvl="1"/>
            <a:r>
              <a:rPr lang="en-US" sz="2000" dirty="0">
                <a:latin typeface="Calibri"/>
                <a:cs typeface="Calibri"/>
              </a:rPr>
              <a:t>p</a:t>
            </a:r>
            <a:r>
              <a:rPr lang="en-US" sz="2000" dirty="0" smtClean="0">
                <a:latin typeface="Calibri"/>
                <a:cs typeface="Calibri"/>
              </a:rPr>
              <a:t>ackets</a:t>
            </a:r>
          </a:p>
          <a:p>
            <a:pPr marL="633412" lvl="1" indent="-342900">
              <a:buFont typeface="Wingdings" charset="2"/>
              <a:buChar char="§"/>
            </a:pPr>
            <a:r>
              <a:rPr lang="en-US" sz="2000" dirty="0" smtClean="0">
                <a:latin typeface="Calibri"/>
                <a:cs typeface="Calibri"/>
              </a:rPr>
              <a:t>Lowest latency: 1.7us</a:t>
            </a:r>
          </a:p>
          <a:p>
            <a:pPr marL="581025" lvl="1" indent="-290513">
              <a:buFont typeface="Wingdings" charset="2"/>
              <a:buChar char="§"/>
            </a:pPr>
            <a:r>
              <a:rPr lang="en-US" sz="2000" dirty="0" smtClean="0">
                <a:latin typeface="Calibri"/>
                <a:cs typeface="Calibri"/>
              </a:rPr>
              <a:t>Maximum </a:t>
            </a:r>
            <a:r>
              <a:rPr lang="en-US" sz="2000" dirty="0">
                <a:latin typeface="Calibri"/>
                <a:cs typeface="Calibri"/>
              </a:rPr>
              <a:t>bandwidth of ~5 GB/</a:t>
            </a:r>
            <a:r>
              <a:rPr lang="en-US" sz="2000" dirty="0" smtClean="0">
                <a:latin typeface="Calibri"/>
                <a:cs typeface="Calibri"/>
              </a:rPr>
              <a:t>s</a:t>
            </a:r>
            <a:endParaRPr lang="en-US" sz="2000" dirty="0">
              <a:latin typeface="Calibri"/>
              <a:cs typeface="Calibri"/>
            </a:endParaRPr>
          </a:p>
        </p:txBody>
      </p:sp>
      <p:sp>
        <p:nvSpPr>
          <p:cNvPr id="12" name="Slide Number Placeholder 2"/>
          <p:cNvSpPr>
            <a:spLocks noGrp="1"/>
          </p:cNvSpPr>
          <p:nvPr>
            <p:ph type="sldNum" idx="12"/>
          </p:nvPr>
        </p:nvSpPr>
        <p:spPr>
          <a:xfrm>
            <a:off x="7086601" y="6477000"/>
            <a:ext cx="2133599" cy="365099"/>
          </a:xfrm>
        </p:spPr>
        <p:txBody>
          <a:bodyPr/>
          <a:lstStyle/>
          <a:p>
            <a:pPr marL="0" lvl="0" indent="0">
              <a:spcBef>
                <a:spcPts val="0"/>
              </a:spcBef>
              <a:buSzPct val="25000"/>
              <a:buNone/>
            </a:pPr>
            <a:fld id="{00000000-1234-1234-1234-123412341234}" type="slidenum">
              <a:rPr lang="en-US" sz="2200" b="1" smtClean="0"/>
              <a:t>8</a:t>
            </a:fld>
            <a:endParaRPr lang="en-US" sz="2200" b="1" dirty="0"/>
          </a:p>
        </p:txBody>
      </p:sp>
    </p:spTree>
    <p:extLst>
      <p:ext uri="{BB962C8B-B14F-4D97-AF65-F5344CB8AC3E}">
        <p14:creationId xmlns:p14="http://schemas.microsoft.com/office/powerpoint/2010/main" val="24572093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2983208" cy="830997"/>
          </a:xfrm>
          <a:prstGeom prst="rect">
            <a:avLst/>
          </a:prstGeom>
          <a:noFill/>
        </p:spPr>
        <p:txBody>
          <a:bodyPr wrap="none" rtlCol="0">
            <a:spAutoFit/>
          </a:bodyPr>
          <a:lstStyle/>
          <a:p>
            <a:r>
              <a:rPr lang="en-US" sz="2400" dirty="0" err="1" smtClean="0">
                <a:latin typeface="Calibri"/>
                <a:cs typeface="Calibri"/>
              </a:rPr>
              <a:t>RAMCloud</a:t>
            </a:r>
            <a:r>
              <a:rPr lang="en-US" sz="2400" dirty="0" smtClean="0">
                <a:latin typeface="Calibri"/>
                <a:cs typeface="Calibri"/>
              </a:rPr>
              <a:t>, </a:t>
            </a:r>
            <a:r>
              <a:rPr lang="en-US" sz="2400" dirty="0" err="1" smtClean="0">
                <a:latin typeface="Calibri"/>
                <a:cs typeface="Calibri"/>
              </a:rPr>
              <a:t>Aerospike</a:t>
            </a:r>
            <a:r>
              <a:rPr lang="en-US" sz="2400" dirty="0" smtClean="0">
                <a:latin typeface="Calibri"/>
                <a:cs typeface="Calibri"/>
              </a:rPr>
              <a:t>,</a:t>
            </a:r>
          </a:p>
          <a:p>
            <a:r>
              <a:rPr lang="en-US" sz="2400" dirty="0" smtClean="0">
                <a:latin typeface="Calibri"/>
                <a:cs typeface="Calibri"/>
              </a:rPr>
              <a:t>Cassandra</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9</a:t>
            </a:fld>
            <a:endParaRPr lang="en-US" sz="2200" b="1" dirty="0"/>
          </a:p>
        </p:txBody>
      </p:sp>
    </p:spTree>
    <p:extLst>
      <p:ext uri="{BB962C8B-B14F-4D97-AF65-F5344CB8AC3E}">
        <p14:creationId xmlns:p14="http://schemas.microsoft.com/office/powerpoint/2010/main" val="21061083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4659</TotalTime>
  <Words>2011</Words>
  <Application>Microsoft Macintosh PowerPoint</Application>
  <PresentationFormat>On-screen Show (4:3)</PresentationFormat>
  <Paragraphs>458</Paragraphs>
  <Slides>33</Slides>
  <Notes>33</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Benchmarking Distributed Search:  Apache Solr on Firebox-0</vt:lpstr>
      <vt:lpstr>Solr on Firebox-0</vt:lpstr>
      <vt:lpstr>Experiment: Serving a large search index off of disk</vt:lpstr>
      <vt:lpstr>Testing Framework (BITS) -  Berkeley Interactive and Throughput Suite</vt:lpstr>
      <vt:lpstr>Future Work</vt:lpstr>
      <vt:lpstr>PowerPoint Presentation</vt:lpstr>
      <vt:lpstr>PowerPoint Presentation</vt:lpstr>
      <vt:lpstr>Prior ParLab Work: Tessellation</vt:lpstr>
      <vt:lpstr>PowerPoint Presentation</vt:lpstr>
      <vt:lpstr>XARCC</vt:lpstr>
      <vt:lpstr>XARCC Scheduling: Status and Experiences</vt:lpstr>
      <vt:lpstr>XARCC Library OS: Status and Experiences</vt:lpstr>
      <vt:lpstr>Future Work</vt:lpstr>
      <vt:lpstr>Questions &amp; Feedback</vt:lpstr>
      <vt:lpstr>Backup Slides</vt:lpstr>
      <vt:lpstr>Gang Scheduling Experiments</vt:lpstr>
      <vt:lpstr>Micro Benchmark Results</vt:lpstr>
      <vt:lpstr>Macro Benchmark Results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Joao Carreira</cp:lastModifiedBy>
  <cp:revision>98</cp:revision>
  <dcterms:modified xsi:type="dcterms:W3CDTF">2015-01-13T18:06:00Z</dcterms:modified>
</cp:coreProperties>
</file>